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9"/>
  </p:notesMasterIdLst>
  <p:sldIdLst>
    <p:sldId id="309" r:id="rId3"/>
    <p:sldId id="310" r:id="rId4"/>
    <p:sldId id="311" r:id="rId5"/>
    <p:sldId id="260" r:id="rId6"/>
    <p:sldId id="262" r:id="rId7"/>
    <p:sldId id="263" r:id="rId8"/>
    <p:sldId id="265" r:id="rId9"/>
    <p:sldId id="307" r:id="rId10"/>
    <p:sldId id="266" r:id="rId11"/>
    <p:sldId id="304" r:id="rId12"/>
    <p:sldId id="267" r:id="rId13"/>
    <p:sldId id="272" r:id="rId14"/>
    <p:sldId id="268" r:id="rId15"/>
    <p:sldId id="305" r:id="rId16"/>
    <p:sldId id="306" r:id="rId17"/>
    <p:sldId id="308" r:id="rId18"/>
    <p:sldId id="299" r:id="rId19"/>
    <p:sldId id="273" r:id="rId20"/>
    <p:sldId id="285" r:id="rId21"/>
    <p:sldId id="286" r:id="rId22"/>
    <p:sldId id="287" r:id="rId23"/>
    <p:sldId id="296" r:id="rId24"/>
    <p:sldId id="275" r:id="rId25"/>
    <p:sldId id="312" r:id="rId26"/>
    <p:sldId id="274" r:id="rId27"/>
    <p:sldId id="284" r:id="rId28"/>
    <p:sldId id="297" r:id="rId29"/>
    <p:sldId id="276" r:id="rId30"/>
    <p:sldId id="288" r:id="rId31"/>
    <p:sldId id="277" r:id="rId32"/>
    <p:sldId id="289" r:id="rId33"/>
    <p:sldId id="290" r:id="rId34"/>
    <p:sldId id="291" r:id="rId35"/>
    <p:sldId id="295" r:id="rId36"/>
    <p:sldId id="278" r:id="rId37"/>
    <p:sldId id="294" r:id="rId38"/>
    <p:sldId id="300" r:id="rId39"/>
    <p:sldId id="301" r:id="rId40"/>
    <p:sldId id="302" r:id="rId41"/>
    <p:sldId id="303" r:id="rId42"/>
    <p:sldId id="279" r:id="rId43"/>
    <p:sldId id="280" r:id="rId44"/>
    <p:sldId id="292" r:id="rId45"/>
    <p:sldId id="281" r:id="rId46"/>
    <p:sldId id="282" r:id="rId47"/>
    <p:sldId id="283" r:id="rId48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46" autoAdjust="0"/>
  </p:normalViewPr>
  <p:slideViewPr>
    <p:cSldViewPr>
      <p:cViewPr>
        <p:scale>
          <a:sx n="75" d="100"/>
          <a:sy n="75" d="100"/>
        </p:scale>
        <p:origin x="-1224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jbungo\Desktop\Data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A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2602875479907"/>
          <c:y val="1.7771715562381916E-2"/>
          <c:w val="0.80602745497957529"/>
          <c:h val="0.8006489500780079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Min Power (mW/MHz)</c:v>
                </c:pt>
              </c:strCache>
            </c:strRef>
          </c:tx>
          <c:invertIfNegative val="0"/>
          <c:cat>
            <c:strRef>
              <c:f>Sheet1!$B$1:$J$1</c:f>
              <c:strCache>
                <c:ptCount val="9"/>
                <c:pt idx="0">
                  <c:v>Cortex-M0</c:v>
                </c:pt>
                <c:pt idx="1">
                  <c:v>Cortex-M3</c:v>
                </c:pt>
                <c:pt idx="2">
                  <c:v>ARM7</c:v>
                </c:pt>
                <c:pt idx="3">
                  <c:v>ARM926</c:v>
                </c:pt>
                <c:pt idx="4">
                  <c:v>ARM1026</c:v>
                </c:pt>
                <c:pt idx="5">
                  <c:v>ARM1136</c:v>
                </c:pt>
                <c:pt idx="6">
                  <c:v>ARM1176</c:v>
                </c:pt>
                <c:pt idx="7">
                  <c:v>Cortex-A8</c:v>
                </c:pt>
                <c:pt idx="8">
                  <c:v>Cortex-A9 Dual-core</c:v>
                </c:pt>
              </c:strCache>
            </c:strRef>
          </c:cat>
          <c:val>
            <c:numRef>
              <c:f>Sheet1!$B$2:$J$2</c:f>
              <c:numCache>
                <c:formatCode>General</c:formatCode>
                <c:ptCount val="9"/>
                <c:pt idx="0">
                  <c:v>1.2000000000000021E-2</c:v>
                </c:pt>
                <c:pt idx="1">
                  <c:v>6.000000000000013E-2</c:v>
                </c:pt>
                <c:pt idx="2">
                  <c:v>0.35000000000000031</c:v>
                </c:pt>
                <c:pt idx="3">
                  <c:v>0.23500000000000001</c:v>
                </c:pt>
                <c:pt idx="4">
                  <c:v>0.36000000000000032</c:v>
                </c:pt>
                <c:pt idx="5">
                  <c:v>0.33500000000000085</c:v>
                </c:pt>
                <c:pt idx="6">
                  <c:v>0.56799999999999995</c:v>
                </c:pt>
                <c:pt idx="7">
                  <c:v>0.43000000000000038</c:v>
                </c:pt>
                <c:pt idx="8">
                  <c:v>0.5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Max Freq (MHz)</c:v>
                </c:pt>
              </c:strCache>
            </c:strRef>
          </c:tx>
          <c:invertIfNegative val="0"/>
          <c:cat>
            <c:strRef>
              <c:f>Sheet1!$B$1:$J$1</c:f>
              <c:strCache>
                <c:ptCount val="9"/>
                <c:pt idx="0">
                  <c:v>Cortex-M0</c:v>
                </c:pt>
                <c:pt idx="1">
                  <c:v>Cortex-M3</c:v>
                </c:pt>
                <c:pt idx="2">
                  <c:v>ARM7</c:v>
                </c:pt>
                <c:pt idx="3">
                  <c:v>ARM926</c:v>
                </c:pt>
                <c:pt idx="4">
                  <c:v>ARM1026</c:v>
                </c:pt>
                <c:pt idx="5">
                  <c:v>ARM1136</c:v>
                </c:pt>
                <c:pt idx="6">
                  <c:v>ARM1176</c:v>
                </c:pt>
                <c:pt idx="7">
                  <c:v>Cortex-A8</c:v>
                </c:pt>
                <c:pt idx="8">
                  <c:v>Cortex-A9 Dual-core</c:v>
                </c:pt>
              </c:strCache>
            </c:strRef>
          </c:cat>
          <c:val>
            <c:numRef>
              <c:f>Sheet1!$B$3:$J$3</c:f>
              <c:numCache>
                <c:formatCode>General</c:formatCode>
                <c:ptCount val="9"/>
                <c:pt idx="0">
                  <c:v>50</c:v>
                </c:pt>
                <c:pt idx="1">
                  <c:v>150</c:v>
                </c:pt>
                <c:pt idx="2">
                  <c:v>184</c:v>
                </c:pt>
                <c:pt idx="3">
                  <c:v>470</c:v>
                </c:pt>
                <c:pt idx="4">
                  <c:v>540</c:v>
                </c:pt>
                <c:pt idx="5">
                  <c:v>610</c:v>
                </c:pt>
                <c:pt idx="6">
                  <c:v>750</c:v>
                </c:pt>
                <c:pt idx="7">
                  <c:v>1100</c:v>
                </c:pt>
                <c:pt idx="8">
                  <c:v>2000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8117760"/>
        <c:axId val="38119296"/>
      </c:barChart>
      <c:catAx>
        <c:axId val="38117760"/>
        <c:scaling>
          <c:orientation val="minMax"/>
        </c:scaling>
        <c:delete val="0"/>
        <c:axPos val="b"/>
        <c:majorTickMark val="none"/>
        <c:minorTickMark val="none"/>
        <c:tickLblPos val="nextTo"/>
        <c:crossAx val="38119296"/>
        <c:crosses val="autoZero"/>
        <c:auto val="1"/>
        <c:lblAlgn val="ctr"/>
        <c:lblOffset val="100"/>
        <c:noMultiLvlLbl val="0"/>
      </c:catAx>
      <c:valAx>
        <c:axId val="3811929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dirty="0" smtClean="0"/>
                  <a:t>Max Frequency (</a:t>
                </a:r>
                <a:r>
                  <a:rPr lang="en-US" sz="1800" dirty="0" err="1" smtClean="0"/>
                  <a:t>Mhz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5.8164742090511083E-2"/>
              <c:y val="0.1974752655880767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38117760"/>
        <c:crosses val="autoZero"/>
        <c:crossBetween val="between"/>
      </c:valAx>
      <c:dTable>
        <c:showHorzBorder val="1"/>
        <c:showVertBorder val="1"/>
        <c:showOutline val="1"/>
        <c:showKeys val="0"/>
        <c:spPr>
          <a:ln w="19050"/>
        </c:spPr>
        <c:txPr>
          <a:bodyPr/>
          <a:lstStyle/>
          <a:p>
            <a:pPr rtl="0">
              <a:defRPr sz="1100"/>
            </a:pPr>
            <a:endParaRPr lang="es-AR"/>
          </a:p>
        </c:txPr>
      </c:dTable>
    </c:plotArea>
    <c:plotVisOnly val="1"/>
    <c:dispBlanksAs val="gap"/>
    <c:showDLblsOverMax val="0"/>
  </c:chart>
  <c:txPr>
    <a:bodyPr/>
    <a:lstStyle/>
    <a:p>
      <a:pPr>
        <a:defRPr sz="1200" baseline="0"/>
      </a:pPr>
      <a:endParaRPr lang="es-A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ECF54-AED8-4185-A7F0-37BE4D9C3844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ED0A5F-6957-4236-9279-37F9FCE7127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2673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187" y="4343613"/>
            <a:ext cx="5487626" cy="4113807"/>
          </a:xfrm>
          <a:noFill/>
          <a:ln/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187" y="4343613"/>
            <a:ext cx="5487626" cy="4113807"/>
          </a:xfrm>
          <a:noFill/>
          <a:ln/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187" y="4343613"/>
            <a:ext cx="5487626" cy="4113807"/>
          </a:xfrm>
          <a:noFill/>
          <a:ln/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Resaltar</a:t>
            </a:r>
            <a:r>
              <a:rPr lang="es-AR" baseline="0" dirty="0" smtClean="0"/>
              <a:t> homogeneidad simplicidad e igual tamaño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D0A5F-6957-4236-9279-37F9FCE71270}" type="slidenum">
              <a:rPr lang="es-AR" smtClean="0"/>
              <a:t>28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4464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8BBE-F9FB-465A-A46B-DCC102B4B6E9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98D5-7511-465E-BADF-645EA226B3A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7116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8BBE-F9FB-465A-A46B-DCC102B4B6E9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98D5-7511-465E-BADF-645EA226B3A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703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8BBE-F9FB-465A-A46B-DCC102B4B6E9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98D5-7511-465E-BADF-645EA226B3A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97404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Rectángulo"/>
          <p:cNvSpPr/>
          <p:nvPr userDrawn="1"/>
        </p:nvSpPr>
        <p:spPr>
          <a:xfrm>
            <a:off x="395536" y="332656"/>
            <a:ext cx="4572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800" b="1" dirty="0" smtClean="0">
                <a:solidFill>
                  <a:prstClr val="black"/>
                </a:solidFill>
                <a:latin typeface="LM Roman 10"/>
                <a:ea typeface="Calibri"/>
                <a:cs typeface="CMR8"/>
              </a:rPr>
              <a:t>Programación de EDU-CIAA en lenguaje C</a:t>
            </a:r>
            <a:r>
              <a:rPr lang="es-AR" sz="1100" b="1" dirty="0" smtClean="0">
                <a:solidFill>
                  <a:prstClr val="black"/>
                </a:solidFill>
                <a:ea typeface="Calibri"/>
                <a:cs typeface="Times New Roman"/>
              </a:rPr>
              <a:t/>
            </a:r>
            <a:br>
              <a:rPr lang="es-AR" sz="1100" b="1" dirty="0" smtClean="0">
                <a:solidFill>
                  <a:prstClr val="black"/>
                </a:solidFill>
                <a:ea typeface="Calibri"/>
                <a:cs typeface="Times New Roman"/>
              </a:rPr>
            </a:br>
            <a:r>
              <a:rPr lang="es-AR" sz="800" b="1" dirty="0" smtClean="0">
                <a:solidFill>
                  <a:prstClr val="black"/>
                </a:solidFill>
                <a:latin typeface="LM Roman 10"/>
                <a:ea typeface="Calibri"/>
                <a:cs typeface="CMR8"/>
              </a:rPr>
              <a:t>5ta Escuela de Sistemas Embebidos</a:t>
            </a:r>
            <a:r>
              <a:rPr lang="es-AR" sz="1100" b="1" dirty="0" smtClean="0">
                <a:solidFill>
                  <a:prstClr val="black"/>
                </a:solidFill>
                <a:ea typeface="Calibri"/>
                <a:cs typeface="Times New Roman"/>
              </a:rPr>
              <a:t/>
            </a:r>
            <a:br>
              <a:rPr lang="es-AR" sz="1100" b="1" dirty="0" smtClean="0">
                <a:solidFill>
                  <a:prstClr val="black"/>
                </a:solidFill>
                <a:ea typeface="Calibri"/>
                <a:cs typeface="Times New Roman"/>
              </a:rPr>
            </a:br>
            <a:endParaRPr lang="es-AR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32656"/>
            <a:ext cx="14446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5007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23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068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765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3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4743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676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8BBE-F9FB-465A-A46B-DCC102B4B6E9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98D5-7511-465E-BADF-645EA226B3A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533270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332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705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1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8BBE-F9FB-465A-A46B-DCC102B4B6E9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98D5-7511-465E-BADF-645EA226B3A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4423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8BBE-F9FB-465A-A46B-DCC102B4B6E9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98D5-7511-465E-BADF-645EA226B3A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8527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8BBE-F9FB-465A-A46B-DCC102B4B6E9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98D5-7511-465E-BADF-645EA226B3A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9942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8BBE-F9FB-465A-A46B-DCC102B4B6E9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98D5-7511-465E-BADF-645EA226B3A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9131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8BBE-F9FB-465A-A46B-DCC102B4B6E9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98D5-7511-465E-BADF-645EA226B3A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0788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8BBE-F9FB-465A-A46B-DCC102B4B6E9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98D5-7511-465E-BADF-645EA226B3A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1782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8BBE-F9FB-465A-A46B-DCC102B4B6E9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98D5-7511-465E-BADF-645EA226B3A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83417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18BBE-F9FB-465A-A46B-DCC102B4B6E9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A98D5-7511-465E-BADF-645EA226B3A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1103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Rectángulo"/>
          <p:cNvSpPr/>
          <p:nvPr userDrawn="1"/>
        </p:nvSpPr>
        <p:spPr>
          <a:xfrm>
            <a:off x="395536" y="332656"/>
            <a:ext cx="4572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800" b="1" dirty="0" smtClean="0">
                <a:solidFill>
                  <a:prstClr val="black"/>
                </a:solidFill>
                <a:latin typeface="LM Roman 10"/>
                <a:ea typeface="Calibri"/>
                <a:cs typeface="CMR8"/>
              </a:rPr>
              <a:t>Programación de EDU-CIAA en lenguaje C</a:t>
            </a:r>
            <a:r>
              <a:rPr lang="es-AR" sz="1100" b="1" dirty="0" smtClean="0">
                <a:solidFill>
                  <a:prstClr val="black"/>
                </a:solidFill>
                <a:ea typeface="Calibri"/>
                <a:cs typeface="Times New Roman"/>
              </a:rPr>
              <a:t/>
            </a:r>
            <a:br>
              <a:rPr lang="es-AR" sz="1100" b="1" dirty="0" smtClean="0">
                <a:solidFill>
                  <a:prstClr val="black"/>
                </a:solidFill>
                <a:ea typeface="Calibri"/>
                <a:cs typeface="Times New Roman"/>
              </a:rPr>
            </a:br>
            <a:r>
              <a:rPr lang="es-AR" sz="800" b="1" dirty="0" smtClean="0">
                <a:solidFill>
                  <a:prstClr val="black"/>
                </a:solidFill>
                <a:latin typeface="LM Roman 10"/>
                <a:ea typeface="Calibri"/>
                <a:cs typeface="CMR8"/>
              </a:rPr>
              <a:t>5ta Escuela de Sistemas Embebidos</a:t>
            </a:r>
            <a:r>
              <a:rPr lang="es-AR" sz="1100" b="1" dirty="0" smtClean="0">
                <a:solidFill>
                  <a:prstClr val="black"/>
                </a:solidFill>
                <a:ea typeface="Calibri"/>
                <a:cs typeface="Times New Roman"/>
              </a:rPr>
              <a:t/>
            </a:r>
            <a:br>
              <a:rPr lang="es-AR" sz="1100" b="1" dirty="0" smtClean="0">
                <a:solidFill>
                  <a:prstClr val="black"/>
                </a:solidFill>
                <a:ea typeface="Calibri"/>
                <a:cs typeface="Times New Roman"/>
              </a:rPr>
            </a:br>
            <a:endParaRPr lang="es-AR" dirty="0">
              <a:solidFill>
                <a:prstClr val="black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32656"/>
            <a:ext cx="14446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808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/>
            </a:r>
            <a:br>
              <a:rPr lang="pt-BR" dirty="0" smtClean="0"/>
            </a:br>
            <a:r>
              <a:rPr lang="pt-BR" dirty="0" err="1"/>
              <a:t>Arquitectura</a:t>
            </a:r>
            <a:r>
              <a:rPr lang="pt-BR" dirty="0"/>
              <a:t> de </a:t>
            </a:r>
            <a:r>
              <a:rPr lang="pt-BR" dirty="0" err="1"/>
              <a:t>procesadores</a:t>
            </a:r>
            <a:r>
              <a:rPr lang="pt-BR" dirty="0"/>
              <a:t> </a:t>
            </a:r>
            <a:r>
              <a:rPr lang="pt-BR" dirty="0" err="1"/>
              <a:t>Cortex</a:t>
            </a:r>
            <a:r>
              <a:rPr lang="pt-BR" dirty="0"/>
              <a:t>-M de ARM</a:t>
            </a:r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796136" y="6093296"/>
            <a:ext cx="2984376" cy="550912"/>
          </a:xfrm>
        </p:spPr>
        <p:txBody>
          <a:bodyPr>
            <a:normAutofit/>
          </a:bodyPr>
          <a:lstStyle/>
          <a:p>
            <a:pPr algn="r"/>
            <a:r>
              <a:rPr lang="es-AR" sz="1800" dirty="0" smtClean="0"/>
              <a:t>Eduardo Filomena</a:t>
            </a:r>
            <a:endParaRPr lang="es-AR" sz="1800" dirty="0"/>
          </a:p>
        </p:txBody>
      </p:sp>
    </p:spTree>
    <p:extLst>
      <p:ext uri="{BB962C8B-B14F-4D97-AF65-F5344CB8AC3E}">
        <p14:creationId xmlns:p14="http://schemas.microsoft.com/office/powerpoint/2010/main" val="161160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305800" cy="496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Evolución de arquitecturas ARM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1124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Procesadores CORTEX</a:t>
            </a:r>
            <a:endParaRPr lang="es-AR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307840" y="1196752"/>
            <a:ext cx="8824912" cy="5930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1625">
              <a:tabLst>
                <a:tab pos="5195888" algn="l"/>
              </a:tabLst>
            </a:pPr>
            <a:endParaRPr lang="en-GB" sz="1400" dirty="0" smtClean="0"/>
          </a:p>
          <a:p>
            <a:pPr defTabSz="301625">
              <a:tabLst>
                <a:tab pos="5195888" algn="l"/>
              </a:tabLst>
            </a:pPr>
            <a:r>
              <a:rPr lang="es-AR" altLang="ja-JP" sz="2800" dirty="0" smtClean="0">
                <a:ea typeface="MS PGothic" pitchFamily="34" charset="-128"/>
              </a:rPr>
              <a:t>ARM Familia </a:t>
            </a:r>
            <a:r>
              <a:rPr lang="es-AR" altLang="ja-JP" sz="2800" dirty="0" err="1" smtClean="0">
                <a:ea typeface="MS PGothic" pitchFamily="34" charset="-128"/>
              </a:rPr>
              <a:t>Cortex</a:t>
            </a:r>
            <a:r>
              <a:rPr lang="es-AR" altLang="ja-JP" sz="2800" dirty="0" smtClean="0">
                <a:ea typeface="MS PGothic" pitchFamily="34" charset="-128"/>
              </a:rPr>
              <a:t>-</a:t>
            </a:r>
            <a:r>
              <a:rPr lang="es-AR" altLang="ja-JP" sz="2800" b="1" dirty="0" smtClean="0">
                <a:solidFill>
                  <a:srgbClr val="0070C0"/>
                </a:solidFill>
                <a:ea typeface="MS PGothic" pitchFamily="34" charset="-128"/>
              </a:rPr>
              <a:t>A</a:t>
            </a:r>
            <a:r>
              <a:rPr lang="es-AR" altLang="ja-JP" sz="2800" dirty="0" smtClean="0">
                <a:ea typeface="MS PGothic" pitchFamily="34" charset="-128"/>
              </a:rPr>
              <a:t> (v7-A):</a:t>
            </a:r>
          </a:p>
          <a:p>
            <a:pPr marL="530225" lvl="1" defTabSz="301625">
              <a:tabLst>
                <a:tab pos="5195888" algn="l"/>
              </a:tabLst>
            </a:pPr>
            <a:r>
              <a:rPr lang="es-AR" altLang="ja-JP" dirty="0" smtClean="0">
                <a:ea typeface="MS PGothic" pitchFamily="34" charset="-128"/>
              </a:rPr>
              <a:t>Procesadores de aplicaciones con  SO </a:t>
            </a:r>
          </a:p>
          <a:p>
            <a:pPr defTabSz="301625">
              <a:tabLst>
                <a:tab pos="5195888" algn="l"/>
              </a:tabLst>
            </a:pPr>
            <a:endParaRPr lang="es-AR" altLang="ja-JP" sz="1600" dirty="0" smtClean="0">
              <a:ea typeface="MS PGothic" pitchFamily="34" charset="-128"/>
            </a:endParaRPr>
          </a:p>
          <a:p>
            <a:pPr defTabSz="301625">
              <a:tabLst>
                <a:tab pos="5195888" algn="l"/>
              </a:tabLst>
            </a:pPr>
            <a:r>
              <a:rPr lang="es-AR" altLang="ja-JP" sz="2800" dirty="0" smtClean="0">
                <a:ea typeface="MS PGothic" pitchFamily="34" charset="-128"/>
              </a:rPr>
              <a:t>ARM Familia </a:t>
            </a:r>
            <a:r>
              <a:rPr lang="es-AR" altLang="ja-JP" sz="2800" dirty="0" err="1" smtClean="0">
                <a:ea typeface="MS PGothic" pitchFamily="34" charset="-128"/>
              </a:rPr>
              <a:t>Cortex</a:t>
            </a:r>
            <a:r>
              <a:rPr lang="es-AR" altLang="ja-JP" sz="2800" dirty="0" smtClean="0">
                <a:ea typeface="MS PGothic" pitchFamily="34" charset="-128"/>
              </a:rPr>
              <a:t>-</a:t>
            </a:r>
            <a:r>
              <a:rPr lang="es-AR" altLang="ja-JP" sz="2800" b="1" dirty="0" smtClean="0">
                <a:solidFill>
                  <a:srgbClr val="0070C0"/>
                </a:solidFill>
                <a:ea typeface="MS PGothic" pitchFamily="34" charset="-128"/>
              </a:rPr>
              <a:t>R</a:t>
            </a:r>
            <a:r>
              <a:rPr lang="es-AR" altLang="ja-JP" sz="2800" dirty="0" smtClean="0">
                <a:ea typeface="MS PGothic" pitchFamily="34" charset="-128"/>
              </a:rPr>
              <a:t> (v7-R):</a:t>
            </a:r>
          </a:p>
          <a:p>
            <a:pPr marL="530225" lvl="1" defTabSz="301625">
              <a:tabLst>
                <a:tab pos="5195888" algn="l"/>
              </a:tabLst>
            </a:pPr>
            <a:r>
              <a:rPr lang="es-AR" dirty="0" smtClean="0"/>
              <a:t>Procesadores para aplicaciones de control, procesamiento de señales y tiempo real.</a:t>
            </a:r>
          </a:p>
          <a:p>
            <a:pPr marL="530225" lvl="1" defTabSz="301625">
              <a:tabLst>
                <a:tab pos="5195888" algn="l"/>
              </a:tabLst>
            </a:pPr>
            <a:endParaRPr lang="es-AR" altLang="ja-JP" sz="1600" dirty="0" smtClean="0">
              <a:ea typeface="MS PGothic" pitchFamily="34" charset="-128"/>
            </a:endParaRPr>
          </a:p>
          <a:p>
            <a:pPr defTabSz="301625">
              <a:tabLst>
                <a:tab pos="5195888" algn="l"/>
              </a:tabLst>
            </a:pPr>
            <a:r>
              <a:rPr lang="es-AR" altLang="ja-JP" sz="2800" dirty="0" smtClean="0">
                <a:ea typeface="MS PGothic" pitchFamily="34" charset="-128"/>
              </a:rPr>
              <a:t>ARM Familia </a:t>
            </a:r>
            <a:r>
              <a:rPr lang="es-AR" altLang="ja-JP" sz="2800" dirty="0" err="1" smtClean="0">
                <a:ea typeface="MS PGothic" pitchFamily="34" charset="-128"/>
              </a:rPr>
              <a:t>Cortex</a:t>
            </a:r>
            <a:r>
              <a:rPr lang="es-AR" altLang="ja-JP" sz="2800" dirty="0" smtClean="0">
                <a:ea typeface="MS PGothic" pitchFamily="34" charset="-128"/>
              </a:rPr>
              <a:t>-</a:t>
            </a:r>
            <a:r>
              <a:rPr lang="es-AR" altLang="ja-JP" sz="2800" b="1" dirty="0" smtClean="0">
                <a:solidFill>
                  <a:srgbClr val="0070C0"/>
                </a:solidFill>
                <a:ea typeface="MS PGothic" pitchFamily="34" charset="-128"/>
              </a:rPr>
              <a:t>M</a:t>
            </a:r>
            <a:r>
              <a:rPr lang="es-AR" altLang="ja-JP" sz="2800" dirty="0" smtClean="0">
                <a:ea typeface="MS PGothic" pitchFamily="34" charset="-128"/>
              </a:rPr>
              <a:t> (v7-M):</a:t>
            </a:r>
          </a:p>
          <a:p>
            <a:pPr marL="530225" lvl="1" defTabSz="301625">
              <a:tabLst>
                <a:tab pos="5195888" algn="l"/>
              </a:tabLst>
            </a:pPr>
            <a:r>
              <a:rPr lang="es-AR" altLang="ja-JP" dirty="0" smtClean="0">
                <a:ea typeface="MS PGothic" pitchFamily="34" charset="-128"/>
              </a:rPr>
              <a:t>Procesadores orientados a microcontroladores</a:t>
            </a:r>
            <a:endParaRPr lang="es-AR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060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Desempeño relativo</a:t>
            </a:r>
            <a:endParaRPr lang="es-AR" dirty="0"/>
          </a:p>
        </p:txBody>
      </p:sp>
      <p:graphicFrame>
        <p:nvGraphicFramePr>
          <p:cNvPr id="28" name="Chart 21"/>
          <p:cNvGraphicFramePr/>
          <p:nvPr>
            <p:extLst>
              <p:ext uri="{D42A27DB-BD31-4B8C-83A1-F6EECF244321}">
                <p14:modId xmlns:p14="http://schemas.microsoft.com/office/powerpoint/2010/main" val="3827475615"/>
              </p:ext>
            </p:extLst>
          </p:nvPr>
        </p:nvGraphicFramePr>
        <p:xfrm>
          <a:off x="32728" y="1623390"/>
          <a:ext cx="9003768" cy="5234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3320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Familia </a:t>
            </a:r>
            <a:r>
              <a:rPr lang="es-AR" dirty="0" err="1"/>
              <a:t>C</a:t>
            </a:r>
            <a:r>
              <a:rPr lang="es-AR" dirty="0" err="1" smtClean="0"/>
              <a:t>ortex</a:t>
            </a:r>
            <a:endParaRPr lang="es-AR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59637" y="1484784"/>
            <a:ext cx="2447925" cy="180022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80167" tIns="40084" rIns="80167" bIns="40084"/>
          <a:lstStyle/>
          <a:p>
            <a:pPr marL="271463" indent="-271463" algn="l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  <a:buFont typeface="Wingdings" pitchFamily="2" charset="2"/>
              <a:buNone/>
            </a:pPr>
            <a:r>
              <a:rPr lang="en-GB" sz="1800" dirty="0">
                <a:solidFill>
                  <a:schemeClr val="tx1"/>
                </a:solidFill>
              </a:rPr>
              <a:t>Cortex-A8</a:t>
            </a:r>
            <a:r>
              <a:rPr lang="en-GB" sz="1800" b="0" dirty="0">
                <a:solidFill>
                  <a:schemeClr val="tx1"/>
                </a:solidFill>
              </a:rPr>
              <a:t> </a:t>
            </a:r>
          </a:p>
          <a:p>
            <a:pPr marL="271463" indent="-271463" algn="l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  <a:buFont typeface="Wingdings" pitchFamily="2" charset="2"/>
              <a:buChar char="§"/>
            </a:pPr>
            <a:r>
              <a:rPr lang="en-GB" sz="1600" b="0" dirty="0">
                <a:solidFill>
                  <a:schemeClr val="tx1"/>
                </a:solidFill>
              </a:rPr>
              <a:t>Architecture v7A</a:t>
            </a:r>
          </a:p>
          <a:p>
            <a:pPr marL="271463" indent="-271463" algn="l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  <a:buFont typeface="Wingdings" pitchFamily="2" charset="2"/>
              <a:buChar char="§"/>
            </a:pPr>
            <a:r>
              <a:rPr lang="en-US" sz="1600" b="0" dirty="0">
                <a:solidFill>
                  <a:schemeClr val="tx1"/>
                </a:solidFill>
              </a:rPr>
              <a:t>MMU</a:t>
            </a:r>
          </a:p>
          <a:p>
            <a:pPr marL="271463" indent="-271463" algn="l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  <a:buFont typeface="Wingdings" pitchFamily="2" charset="2"/>
              <a:buChar char="§"/>
            </a:pPr>
            <a:r>
              <a:rPr lang="en-GB" sz="1600" b="0" dirty="0" smtClean="0">
                <a:solidFill>
                  <a:schemeClr val="tx1"/>
                </a:solidFill>
              </a:rPr>
              <a:t>AXI</a:t>
            </a:r>
            <a:endParaRPr lang="en-US" sz="1600" b="0" dirty="0">
              <a:solidFill>
                <a:schemeClr val="tx1"/>
              </a:solidFill>
            </a:endParaRPr>
          </a:p>
          <a:p>
            <a:pPr marL="271463" indent="-271463" algn="l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  <a:buFont typeface="Wingdings" pitchFamily="2" charset="2"/>
              <a:buChar char="§"/>
            </a:pPr>
            <a:r>
              <a:rPr lang="en-GB" sz="1600" b="0" dirty="0">
                <a:solidFill>
                  <a:schemeClr val="tx1"/>
                </a:solidFill>
              </a:rPr>
              <a:t>VFP &amp; NEON support</a:t>
            </a: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339362" y="1484784"/>
            <a:ext cx="2447925" cy="180022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80167" tIns="40084" rIns="80167" bIns="40084"/>
          <a:lstStyle/>
          <a:p>
            <a:pPr marL="271463" indent="-271463" algn="l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  <a:buFont typeface="Wingdings" pitchFamily="2" charset="2"/>
              <a:buNone/>
            </a:pPr>
            <a:r>
              <a:rPr lang="en-GB" sz="1600" dirty="0">
                <a:solidFill>
                  <a:schemeClr val="tx1"/>
                </a:solidFill>
              </a:rPr>
              <a:t>Cortex-R4</a:t>
            </a:r>
          </a:p>
          <a:p>
            <a:pPr marL="271463" indent="-271463" algn="l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  <a:buFont typeface="Wingdings" pitchFamily="2" charset="2"/>
              <a:buChar char="§"/>
            </a:pPr>
            <a:r>
              <a:rPr lang="en-GB" sz="1600" b="0" dirty="0">
                <a:solidFill>
                  <a:schemeClr val="tx1"/>
                </a:solidFill>
              </a:rPr>
              <a:t>Architecture v7R</a:t>
            </a:r>
          </a:p>
          <a:p>
            <a:pPr marL="271463" indent="-271463" algn="l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  <a:buFont typeface="Wingdings" pitchFamily="2" charset="2"/>
              <a:buChar char="§"/>
            </a:pPr>
            <a:r>
              <a:rPr lang="en-GB" sz="1600" b="0" dirty="0">
                <a:solidFill>
                  <a:schemeClr val="tx1"/>
                </a:solidFill>
              </a:rPr>
              <a:t>MPU (optional)</a:t>
            </a:r>
          </a:p>
          <a:p>
            <a:pPr marL="271463" indent="-271463" algn="l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  <a:buFont typeface="Wingdings" pitchFamily="2" charset="2"/>
              <a:buChar char="§"/>
            </a:pPr>
            <a:r>
              <a:rPr lang="en-GB" sz="1600" b="0" dirty="0">
                <a:solidFill>
                  <a:schemeClr val="tx1"/>
                </a:solidFill>
              </a:rPr>
              <a:t>AXI </a:t>
            </a:r>
          </a:p>
          <a:p>
            <a:pPr marL="271463" indent="-271463" algn="l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  <a:buFont typeface="Wingdings" pitchFamily="2" charset="2"/>
              <a:buChar char="§"/>
            </a:pPr>
            <a:r>
              <a:rPr lang="en-GB" sz="1600" b="0" dirty="0">
                <a:solidFill>
                  <a:schemeClr val="tx1"/>
                </a:solidFill>
              </a:rPr>
              <a:t>Dual Issue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219087" y="1484784"/>
            <a:ext cx="2447925" cy="180022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80167" tIns="40084" rIns="80167" bIns="40084"/>
          <a:lstStyle/>
          <a:p>
            <a:pPr marL="271463" indent="-271463" algn="l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  <a:buFont typeface="Wingdings" pitchFamily="2" charset="2"/>
              <a:buNone/>
            </a:pPr>
            <a:r>
              <a:rPr lang="en-GB" sz="1800" dirty="0">
                <a:solidFill>
                  <a:schemeClr val="tx1"/>
                </a:solidFill>
              </a:rPr>
              <a:t>Cortex-M3</a:t>
            </a:r>
          </a:p>
          <a:p>
            <a:pPr marL="271463" indent="-271463" algn="l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  <a:buFont typeface="Wingdings" pitchFamily="2" charset="2"/>
              <a:buChar char="§"/>
            </a:pPr>
            <a:r>
              <a:rPr lang="en-GB" sz="1600" b="0" dirty="0">
                <a:solidFill>
                  <a:schemeClr val="tx1"/>
                </a:solidFill>
              </a:rPr>
              <a:t>Architecture v7M</a:t>
            </a:r>
          </a:p>
          <a:p>
            <a:pPr marL="271463" indent="-271463" algn="l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  <a:buFont typeface="Wingdings" pitchFamily="2" charset="2"/>
              <a:buChar char="§"/>
            </a:pPr>
            <a:r>
              <a:rPr lang="en-GB" sz="1600" b="0" dirty="0">
                <a:solidFill>
                  <a:schemeClr val="tx1"/>
                </a:solidFill>
              </a:rPr>
              <a:t>MPU (optional)</a:t>
            </a:r>
          </a:p>
          <a:p>
            <a:pPr marL="271463" indent="-271463" algn="l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  <a:buFont typeface="Wingdings" pitchFamily="2" charset="2"/>
              <a:buChar char="§"/>
            </a:pPr>
            <a:r>
              <a:rPr lang="en-GB" sz="1600" b="0" dirty="0">
                <a:solidFill>
                  <a:schemeClr val="tx1"/>
                </a:solidFill>
              </a:rPr>
              <a:t>AHB </a:t>
            </a:r>
            <a:r>
              <a:rPr lang="en-GB" sz="1600" b="0" dirty="0" err="1">
                <a:solidFill>
                  <a:schemeClr val="tx1"/>
                </a:solidFill>
              </a:rPr>
              <a:t>Lite</a:t>
            </a:r>
            <a:r>
              <a:rPr lang="en-GB" sz="1600" b="0" dirty="0">
                <a:solidFill>
                  <a:schemeClr val="tx1"/>
                </a:solidFill>
              </a:rPr>
              <a:t> &amp; APB</a:t>
            </a:r>
            <a:endParaRPr lang="en-US" sz="1600" b="0" dirty="0">
              <a:solidFill>
                <a:schemeClr val="tx1"/>
              </a:solidFill>
            </a:endParaRPr>
          </a:p>
        </p:txBody>
      </p:sp>
      <p:pic>
        <p:nvPicPr>
          <p:cNvPr id="7" name="Picture 6" descr="Cortex-M3 chi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0035" y="3883931"/>
            <a:ext cx="2808288" cy="2636837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998" y="3785506"/>
            <a:ext cx="2441575" cy="273526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</p:pic>
      <p:pic>
        <p:nvPicPr>
          <p:cNvPr id="9" name="Picture 8" descr="Cortex-R4-detaile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58723" y="3706131"/>
            <a:ext cx="2570162" cy="2914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060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2700"/>
            <a:ext cx="8562975" cy="838200"/>
          </a:xfrm>
        </p:spPr>
        <p:txBody>
          <a:bodyPr/>
          <a:lstStyle/>
          <a:p>
            <a:r>
              <a:rPr lang="en-GB" dirty="0" smtClean="0"/>
              <a:t>Cortex-M0</a:t>
            </a:r>
          </a:p>
        </p:txBody>
      </p:sp>
      <p:sp>
        <p:nvSpPr>
          <p:cNvPr id="81923" name="Text Box 3"/>
          <p:cNvSpPr txBox="1">
            <a:spLocks noChangeArrowheads="1"/>
          </p:cNvSpPr>
          <p:nvPr/>
        </p:nvSpPr>
        <p:spPr bwMode="auto">
          <a:xfrm>
            <a:off x="7477125" y="5807075"/>
            <a:ext cx="1549400" cy="5270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fontAlgn="base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GB" sz="1400">
                <a:solidFill>
                  <a:schemeClr val="bg1"/>
                </a:solidFill>
                <a:cs typeface="Arial" charset="0"/>
              </a:rPr>
              <a:t>Cortex M3 Total 60k* Gates</a:t>
            </a:r>
          </a:p>
        </p:txBody>
      </p:sp>
      <p:sp>
        <p:nvSpPr>
          <p:cNvPr id="81924" name="Rectangle 3"/>
          <p:cNvSpPr>
            <a:spLocks noChangeArrowheads="1"/>
          </p:cNvSpPr>
          <p:nvPr/>
        </p:nvSpPr>
        <p:spPr bwMode="auto">
          <a:xfrm>
            <a:off x="4763386" y="871870"/>
            <a:ext cx="4263139" cy="5462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151" tIns="40076" rIns="80151" bIns="40076"/>
          <a:lstStyle/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 smtClean="0"/>
              <a:t>ARMv6-M Architecture</a:t>
            </a:r>
            <a:endParaRPr lang="en-GB" b="1" dirty="0"/>
          </a:p>
          <a:p>
            <a:pPr marL="650875" lvl="1" indent="-249238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sz="1700" dirty="0"/>
              <a:t>16-bit </a:t>
            </a:r>
            <a:r>
              <a:rPr lang="en-GB" sz="1700" dirty="0" smtClean="0"/>
              <a:t>Thumb-2 with system control instructions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 smtClean="0"/>
              <a:t>Fully programmable in C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 smtClean="0"/>
              <a:t>3-stage </a:t>
            </a:r>
            <a:r>
              <a:rPr lang="en-GB" b="1" dirty="0"/>
              <a:t>pipeline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von </a:t>
            </a:r>
            <a:r>
              <a:rPr lang="en-GB" b="1" dirty="0" err="1"/>
              <a:t>Neuman</a:t>
            </a:r>
            <a:r>
              <a:rPr lang="en-GB" b="1" dirty="0"/>
              <a:t> architecture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AHB-</a:t>
            </a:r>
            <a:r>
              <a:rPr lang="en-GB" b="1" dirty="0" err="1"/>
              <a:t>Lite</a:t>
            </a:r>
            <a:r>
              <a:rPr lang="en-GB" b="1" dirty="0"/>
              <a:t> bus interface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Fixed memory map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1-32 interrupts</a:t>
            </a:r>
          </a:p>
          <a:p>
            <a:pPr marL="650875" lvl="1" indent="-249238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sz="1700" dirty="0"/>
              <a:t>Configurable priority levels</a:t>
            </a:r>
          </a:p>
          <a:p>
            <a:pPr marL="650875" lvl="1" indent="-249238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sz="1700" dirty="0"/>
              <a:t>Non-</a:t>
            </a:r>
            <a:r>
              <a:rPr lang="en-GB" sz="1700" dirty="0" err="1"/>
              <a:t>Maskable</a:t>
            </a:r>
            <a:r>
              <a:rPr lang="en-GB" sz="1700" dirty="0"/>
              <a:t> Interrupt support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Low power support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Core configured with or without debug</a:t>
            </a:r>
          </a:p>
          <a:p>
            <a:pPr marL="650875" lvl="1" indent="-249238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sz="1700" dirty="0"/>
              <a:t>Variable number of </a:t>
            </a:r>
            <a:r>
              <a:rPr lang="en-GB" sz="1700" dirty="0" err="1"/>
              <a:t>watchpoints</a:t>
            </a:r>
            <a:r>
              <a:rPr lang="en-GB" sz="1700" dirty="0"/>
              <a:t> and breakpoints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endParaRPr lang="en-GB" sz="1600" b="1" dirty="0"/>
          </a:p>
        </p:txBody>
      </p:sp>
      <p:pic>
        <p:nvPicPr>
          <p:cNvPr id="173057" name="Picture 1" descr="\\Mercury\Artwork\GRAPHIC_RESOURCES\Chip Diagrams\NEW STYLE CHIP DIAGRAMS\jpg\Cortex-M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091" y="969720"/>
            <a:ext cx="4209296" cy="48332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246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12700"/>
            <a:ext cx="8562975" cy="838200"/>
          </a:xfrm>
        </p:spPr>
        <p:txBody>
          <a:bodyPr/>
          <a:lstStyle/>
          <a:p>
            <a:r>
              <a:rPr lang="en-GB" dirty="0" smtClean="0"/>
              <a:t>Cortex-M3</a:t>
            </a:r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7477125" y="5807075"/>
            <a:ext cx="1549400" cy="5270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fontAlgn="base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GB" sz="1400">
                <a:solidFill>
                  <a:schemeClr val="bg1"/>
                </a:solidFill>
                <a:cs typeface="Arial" charset="0"/>
              </a:rPr>
              <a:t>Cortex M3 Total 60k* Gates</a:t>
            </a:r>
          </a:p>
        </p:txBody>
      </p:sp>
      <p:sp>
        <p:nvSpPr>
          <p:cNvPr id="79878" name="Rectangle 3"/>
          <p:cNvSpPr>
            <a:spLocks noChangeArrowheads="1"/>
          </p:cNvSpPr>
          <p:nvPr/>
        </p:nvSpPr>
        <p:spPr bwMode="auto">
          <a:xfrm>
            <a:off x="5011738" y="1028700"/>
            <a:ext cx="4014787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151" tIns="40076" rIns="80151" bIns="40076"/>
          <a:lstStyle/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ARMv7-M Architecture</a:t>
            </a:r>
          </a:p>
          <a:p>
            <a:pPr marL="650875" lvl="1" indent="-249238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sz="1700" dirty="0"/>
              <a:t>Thumb-2 only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Fully programmable in C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3-stage pipeline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 smtClean="0"/>
              <a:t>Harvard architecture</a:t>
            </a:r>
            <a:endParaRPr lang="en-GB" b="1" dirty="0"/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Optional MPU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AHB-</a:t>
            </a:r>
            <a:r>
              <a:rPr lang="en-GB" b="1" dirty="0" err="1"/>
              <a:t>Lite</a:t>
            </a:r>
            <a:r>
              <a:rPr lang="en-GB" b="1" dirty="0"/>
              <a:t> bus interface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Fixed memory map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1-240 interrupts</a:t>
            </a:r>
          </a:p>
          <a:p>
            <a:pPr marL="650875" lvl="1" indent="-249238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sz="1700" dirty="0"/>
              <a:t>Configurable priority levels</a:t>
            </a:r>
          </a:p>
          <a:p>
            <a:pPr marL="650875" lvl="1" indent="-249238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sz="1700" dirty="0"/>
              <a:t>Non-</a:t>
            </a:r>
            <a:r>
              <a:rPr lang="en-GB" sz="1700" dirty="0" err="1"/>
              <a:t>Maskable</a:t>
            </a:r>
            <a:r>
              <a:rPr lang="en-GB" sz="1700" dirty="0"/>
              <a:t> Interrupt support</a:t>
            </a:r>
          </a:p>
          <a:p>
            <a:pPr marL="650875" lvl="1" indent="-249238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sz="1700" dirty="0"/>
              <a:t>Debug and Sleep control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Serial wire or JTAG debug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Optional ETM</a:t>
            </a:r>
          </a:p>
          <a:p>
            <a:pPr marL="650875" lvl="1" indent="-249238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endParaRPr lang="en-GB" sz="1600" dirty="0"/>
          </a:p>
        </p:txBody>
      </p:sp>
      <p:pic>
        <p:nvPicPr>
          <p:cNvPr id="179201" name="Picture 1" descr="\\Mercury\Artwork\GRAPHIC_RESOURCES\Chip Diagrams\NEW STYLE CHIP DIAGRAMS\jpg\Cortex-M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921" y="978511"/>
            <a:ext cx="4278213" cy="4912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656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12700"/>
            <a:ext cx="8562975" cy="838200"/>
          </a:xfrm>
        </p:spPr>
        <p:txBody>
          <a:bodyPr/>
          <a:lstStyle/>
          <a:p>
            <a:r>
              <a:rPr lang="en-GB" dirty="0" smtClean="0"/>
              <a:t>Cortex-M4</a:t>
            </a:r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7477125" y="5807075"/>
            <a:ext cx="1549400" cy="5270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fontAlgn="base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GB" sz="1400">
                <a:solidFill>
                  <a:schemeClr val="bg1"/>
                </a:solidFill>
                <a:cs typeface="Arial" charset="0"/>
              </a:rPr>
              <a:t>Cortex M3 Total 60k* Gates</a:t>
            </a:r>
          </a:p>
        </p:txBody>
      </p:sp>
      <p:sp>
        <p:nvSpPr>
          <p:cNvPr id="79878" name="Rectangle 3"/>
          <p:cNvSpPr>
            <a:spLocks noChangeArrowheads="1"/>
          </p:cNvSpPr>
          <p:nvPr/>
        </p:nvSpPr>
        <p:spPr bwMode="auto">
          <a:xfrm>
            <a:off x="5011738" y="1028700"/>
            <a:ext cx="4014787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151" tIns="40076" rIns="80151" bIns="40076"/>
          <a:lstStyle/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ARMv7-M Architecture</a:t>
            </a:r>
          </a:p>
          <a:p>
            <a:pPr marL="650875" lvl="1" indent="-249238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sz="1700" dirty="0"/>
              <a:t>Thumb-2 only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Fully programmable in C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3-stage pipeline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 smtClean="0"/>
              <a:t>Harvard architecture</a:t>
            </a:r>
            <a:endParaRPr lang="en-GB" b="1" dirty="0"/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Optional MPU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AHB-</a:t>
            </a:r>
            <a:r>
              <a:rPr lang="en-GB" b="1" dirty="0" err="1"/>
              <a:t>Lite</a:t>
            </a:r>
            <a:r>
              <a:rPr lang="en-GB" b="1" dirty="0"/>
              <a:t> bus interface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Fixed memory map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1-240 interrupts</a:t>
            </a:r>
          </a:p>
          <a:p>
            <a:pPr marL="650875" lvl="1" indent="-249238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sz="1700" dirty="0"/>
              <a:t>Configurable priority levels</a:t>
            </a:r>
          </a:p>
          <a:p>
            <a:pPr marL="650875" lvl="1" indent="-249238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sz="1700" dirty="0"/>
              <a:t>Non-</a:t>
            </a:r>
            <a:r>
              <a:rPr lang="en-GB" sz="1700" dirty="0" err="1"/>
              <a:t>Maskable</a:t>
            </a:r>
            <a:r>
              <a:rPr lang="en-GB" sz="1700" dirty="0"/>
              <a:t> Interrupt support</a:t>
            </a:r>
          </a:p>
          <a:p>
            <a:pPr marL="650875" lvl="1" indent="-249238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sz="1700" dirty="0"/>
              <a:t>Debug and Sleep control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Serial wire or JTAG debug</a:t>
            </a:r>
          </a:p>
          <a:p>
            <a:pPr marL="301625" indent="-301625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Optional ETM</a:t>
            </a:r>
          </a:p>
          <a:p>
            <a:pPr marL="650875" lvl="1" indent="-249238" algn="l" defTabSz="801688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§"/>
            </a:pPr>
            <a:endParaRPr lang="en-GB" sz="1600" dirty="0"/>
          </a:p>
        </p:txBody>
      </p:sp>
      <p:pic>
        <p:nvPicPr>
          <p:cNvPr id="4098" name="Picture 2" descr="http://www.phytec.de/typo3temp/pics/574cd7b3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3" y="974596"/>
            <a:ext cx="4280673" cy="48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89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Cortex</a:t>
            </a:r>
            <a:r>
              <a:rPr lang="es-AR" dirty="0" smtClean="0"/>
              <a:t> M3 / M4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Procesador para aplicaciones embebidas.</a:t>
            </a:r>
          </a:p>
          <a:p>
            <a:r>
              <a:rPr lang="es-AR" dirty="0" smtClean="0"/>
              <a:t>RISC – Arq. Harvard.</a:t>
            </a:r>
          </a:p>
          <a:p>
            <a:r>
              <a:rPr lang="es-AR" dirty="0" smtClean="0"/>
              <a:t>Pipeline 3 etapas (</a:t>
            </a:r>
            <a:r>
              <a:rPr lang="es-AR" dirty="0" err="1" smtClean="0"/>
              <a:t>Fetch</a:t>
            </a:r>
            <a:r>
              <a:rPr lang="es-AR" dirty="0" smtClean="0"/>
              <a:t> – </a:t>
            </a:r>
            <a:r>
              <a:rPr lang="es-AR" dirty="0" err="1" smtClean="0"/>
              <a:t>Decode</a:t>
            </a:r>
            <a:r>
              <a:rPr lang="es-AR" dirty="0" smtClean="0"/>
              <a:t> – </a:t>
            </a:r>
            <a:r>
              <a:rPr lang="es-AR" dirty="0" err="1" smtClean="0"/>
              <a:t>Execute</a:t>
            </a:r>
            <a:r>
              <a:rPr lang="es-AR" dirty="0" smtClean="0"/>
              <a:t>)</a:t>
            </a:r>
          </a:p>
          <a:p>
            <a:r>
              <a:rPr lang="es-AR" dirty="0" smtClean="0"/>
              <a:t>Set de instrucciones </a:t>
            </a:r>
            <a:r>
              <a:rPr lang="es-AR" dirty="0" err="1" smtClean="0"/>
              <a:t>Thumb</a:t>
            </a:r>
            <a:r>
              <a:rPr lang="es-AR" dirty="0" smtClean="0"/>
              <a:t> 2</a:t>
            </a:r>
          </a:p>
          <a:p>
            <a:r>
              <a:rPr lang="es-AR" dirty="0" smtClean="0"/>
              <a:t>Manipulación atómica de bits.</a:t>
            </a:r>
          </a:p>
          <a:p>
            <a:r>
              <a:rPr lang="es-AR" dirty="0" smtClean="0"/>
              <a:t>Multiplicación y división por hardware (opcional)</a:t>
            </a:r>
          </a:p>
          <a:p>
            <a:endParaRPr lang="es-AR" dirty="0" smtClean="0"/>
          </a:p>
          <a:p>
            <a:endParaRPr lang="es-AR" dirty="0" smtClean="0"/>
          </a:p>
          <a:p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171773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ISA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(Instruction </a:t>
            </a:r>
            <a:r>
              <a:rPr lang="en-US" dirty="0"/>
              <a:t>Set </a:t>
            </a:r>
            <a:r>
              <a:rPr lang="en-US" dirty="0" smtClean="0"/>
              <a:t>Architecture)?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AR" altLang="es-AR" dirty="0" smtClean="0"/>
              <a:t>Es un “contrato” entre arquitectos y programadores.</a:t>
            </a:r>
          </a:p>
          <a:p>
            <a:r>
              <a:rPr lang="es-AR" altLang="es-AR" dirty="0"/>
              <a:t>Un conjunto de registros</a:t>
            </a:r>
          </a:p>
          <a:p>
            <a:r>
              <a:rPr lang="es-AR" altLang="es-AR" dirty="0" smtClean="0"/>
              <a:t>Un set de instrucciones</a:t>
            </a:r>
          </a:p>
          <a:p>
            <a:r>
              <a:rPr lang="es-AR" altLang="es-AR" dirty="0"/>
              <a:t>Modos de operación</a:t>
            </a:r>
          </a:p>
          <a:p>
            <a:r>
              <a:rPr lang="es-AR" altLang="es-AR" dirty="0" smtClean="0"/>
              <a:t>Memoria y modos de direccionamiento</a:t>
            </a:r>
          </a:p>
          <a:p>
            <a:r>
              <a:rPr lang="es-AR" altLang="es-AR" dirty="0" smtClean="0"/>
              <a:t>Tamaño de datos </a:t>
            </a:r>
          </a:p>
          <a:p>
            <a:r>
              <a:rPr lang="es-AR" altLang="es-AR" dirty="0" smtClean="0"/>
              <a:t>Formato de datos</a:t>
            </a:r>
          </a:p>
          <a:p>
            <a:r>
              <a:rPr lang="es-AR" altLang="es-AR" dirty="0" smtClean="0"/>
              <a:t>Códigos de condición</a:t>
            </a:r>
          </a:p>
          <a:p>
            <a:r>
              <a:rPr lang="es-AR" altLang="es-AR" dirty="0" smtClean="0"/>
              <a:t>Convención de llamadas (</a:t>
            </a:r>
            <a:r>
              <a:rPr lang="es-AR" altLang="es-AR" dirty="0" err="1" smtClean="0"/>
              <a:t>Calling</a:t>
            </a:r>
            <a:r>
              <a:rPr lang="es-AR" altLang="es-AR" dirty="0" smtClean="0"/>
              <a:t> </a:t>
            </a:r>
            <a:r>
              <a:rPr lang="es-AR" altLang="es-AR" dirty="0" err="1" smtClean="0"/>
              <a:t>conv</a:t>
            </a:r>
            <a:r>
              <a:rPr lang="es-AR" altLang="es-AR" dirty="0" smtClean="0"/>
              <a:t>)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7248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Modelo de programación </a:t>
            </a:r>
            <a:r>
              <a:rPr lang="es-AR" dirty="0" err="1" smtClean="0"/>
              <a:t>Cortex</a:t>
            </a:r>
            <a:r>
              <a:rPr lang="es-AR" dirty="0" smtClean="0"/>
              <a:t> M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AR" dirty="0" smtClean="0"/>
              <a:t>16 registros de 32 bits.</a:t>
            </a:r>
          </a:p>
          <a:p>
            <a:pPr lvl="1"/>
            <a:r>
              <a:rPr lang="es-AR" dirty="0"/>
              <a:t>Un segundo SP.</a:t>
            </a:r>
          </a:p>
          <a:p>
            <a:pPr lvl="1"/>
            <a:r>
              <a:rPr lang="es-AR" dirty="0" smtClean="0"/>
              <a:t>1 registro de status del</a:t>
            </a:r>
          </a:p>
          <a:p>
            <a:pPr marL="457200" lvl="1" indent="0">
              <a:buNone/>
            </a:pPr>
            <a:r>
              <a:rPr lang="es-AR" dirty="0" smtClean="0"/>
              <a:t> procesador CPSR (de 32 bits).</a:t>
            </a:r>
          </a:p>
          <a:p>
            <a:pPr marL="457200" lvl="1" indent="0">
              <a:buNone/>
            </a:pPr>
            <a:r>
              <a:rPr lang="es-AR" sz="2000" i="1" dirty="0" smtClean="0"/>
              <a:t>(</a:t>
            </a:r>
            <a:r>
              <a:rPr lang="es-AR" sz="2000" i="1" dirty="0" err="1" smtClean="0"/>
              <a:t>Current</a:t>
            </a:r>
            <a:r>
              <a:rPr lang="es-AR" sz="2000" i="1" dirty="0" smtClean="0"/>
              <a:t> </a:t>
            </a:r>
            <a:r>
              <a:rPr lang="es-AR" sz="2000" i="1" dirty="0" err="1" smtClean="0"/>
              <a:t>program</a:t>
            </a:r>
            <a:r>
              <a:rPr lang="es-AR" sz="2000" i="1" dirty="0" smtClean="0"/>
              <a:t> status </a:t>
            </a:r>
            <a:r>
              <a:rPr lang="es-AR" sz="2000" i="1" dirty="0" err="1" smtClean="0"/>
              <a:t>register</a:t>
            </a:r>
            <a:r>
              <a:rPr lang="es-AR" sz="2000" i="1" dirty="0" smtClean="0"/>
              <a:t>)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5841844" y="1342579"/>
            <a:ext cx="2324100" cy="4495800"/>
            <a:chOff x="336" y="672"/>
            <a:chExt cx="1464" cy="2832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gray">
            <a:xfrm>
              <a:off x="930" y="2678"/>
              <a:ext cx="870" cy="21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6838" tIns="47625" rIns="96838" bIns="47625" anchor="ctr">
              <a:spAutoFit/>
            </a:bodyPr>
            <a:lstStyle/>
            <a:p>
              <a:pPr eaLnBrk="0" hangingPunct="0"/>
              <a:r>
                <a:rPr lang="en-US" sz="1600" dirty="0">
                  <a:solidFill>
                    <a:schemeClr val="tx1"/>
                  </a:solidFill>
                  <a:cs typeface="Arial" pitchFamily="34" charset="0"/>
                </a:rPr>
                <a:t>Process</a:t>
              </a:r>
            </a:p>
          </p:txBody>
        </p: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336" y="960"/>
              <a:ext cx="528" cy="2544"/>
              <a:chOff x="336" y="960"/>
              <a:chExt cx="528" cy="2544"/>
            </a:xfrm>
          </p:grpSpPr>
          <p:sp>
            <p:nvSpPr>
              <p:cNvPr id="9" name="Rectangle 7"/>
              <p:cNvSpPr>
                <a:spLocks noChangeArrowheads="1"/>
              </p:cNvSpPr>
              <p:nvPr/>
            </p:nvSpPr>
            <p:spPr bwMode="gray">
              <a:xfrm>
                <a:off x="336" y="2112"/>
                <a:ext cx="528" cy="144"/>
              </a:xfrm>
              <a:prstGeom prst="rect">
                <a:avLst/>
              </a:prstGeom>
              <a:solidFill>
                <a:srgbClr val="EAEAEA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r>
                  <a:rPr lang="en-US" sz="1200">
                    <a:latin typeface="Courier New" pitchFamily="49" charset="0"/>
                    <a:cs typeface="Arial" pitchFamily="34" charset="0"/>
                  </a:rPr>
                  <a:t>r8</a:t>
                </a:r>
                <a:endParaRPr lang="en-US" sz="1600">
                  <a:latin typeface="Courier New" pitchFamily="49" charset="0"/>
                  <a:cs typeface="Arial" pitchFamily="34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/>
            </p:nvSpPr>
            <p:spPr bwMode="gray">
              <a:xfrm>
                <a:off x="336" y="2256"/>
                <a:ext cx="528" cy="144"/>
              </a:xfrm>
              <a:prstGeom prst="rect">
                <a:avLst/>
              </a:prstGeom>
              <a:solidFill>
                <a:srgbClr val="EAEAEA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r>
                  <a:rPr lang="en-US" sz="1200">
                    <a:latin typeface="Courier New" pitchFamily="49" charset="0"/>
                    <a:cs typeface="Arial" pitchFamily="34" charset="0"/>
                  </a:rPr>
                  <a:t>r9</a:t>
                </a:r>
                <a:endParaRPr lang="en-US" sz="1600">
                  <a:latin typeface="Courier New" pitchFamily="49" charset="0"/>
                  <a:cs typeface="Arial" pitchFamily="34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/>
            </p:nvSpPr>
            <p:spPr bwMode="gray">
              <a:xfrm>
                <a:off x="336" y="2400"/>
                <a:ext cx="528" cy="144"/>
              </a:xfrm>
              <a:prstGeom prst="rect">
                <a:avLst/>
              </a:prstGeom>
              <a:solidFill>
                <a:srgbClr val="EAEAEA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r>
                  <a:rPr lang="en-US" sz="1200">
                    <a:latin typeface="Courier New" pitchFamily="49" charset="0"/>
                    <a:cs typeface="Arial" pitchFamily="34" charset="0"/>
                  </a:rPr>
                  <a:t>r10</a:t>
                </a:r>
                <a:endParaRPr lang="en-US" sz="1600">
                  <a:latin typeface="Courier New" pitchFamily="49" charset="0"/>
                  <a:cs typeface="Arial" pitchFamily="34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gray">
              <a:xfrm>
                <a:off x="336" y="2544"/>
                <a:ext cx="528" cy="144"/>
              </a:xfrm>
              <a:prstGeom prst="rect">
                <a:avLst/>
              </a:prstGeom>
              <a:solidFill>
                <a:srgbClr val="EAEAEA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r>
                  <a:rPr lang="en-US" sz="1200">
                    <a:latin typeface="Courier New" pitchFamily="49" charset="0"/>
                    <a:cs typeface="Arial" pitchFamily="34" charset="0"/>
                  </a:rPr>
                  <a:t>r11</a:t>
                </a:r>
                <a:endParaRPr lang="en-US" sz="1600">
                  <a:latin typeface="Courier New" pitchFamily="49" charset="0"/>
                  <a:cs typeface="Arial" pitchFamily="34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/>
            </p:nvSpPr>
            <p:spPr bwMode="gray">
              <a:xfrm>
                <a:off x="336" y="2688"/>
                <a:ext cx="528" cy="144"/>
              </a:xfrm>
              <a:prstGeom prst="rect">
                <a:avLst/>
              </a:prstGeom>
              <a:solidFill>
                <a:srgbClr val="EAEAEA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r>
                  <a:rPr lang="en-US" sz="1200">
                    <a:latin typeface="Courier New" pitchFamily="49" charset="0"/>
                    <a:cs typeface="Arial" pitchFamily="34" charset="0"/>
                  </a:rPr>
                  <a:t>r12</a:t>
                </a:r>
                <a:endParaRPr lang="en-US" sz="1600">
                  <a:latin typeface="Courier New" pitchFamily="49" charset="0"/>
                  <a:cs typeface="Arial" pitchFamily="34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/>
            </p:nvSpPr>
            <p:spPr bwMode="gray">
              <a:xfrm>
                <a:off x="336" y="2832"/>
                <a:ext cx="528" cy="144"/>
              </a:xfrm>
              <a:prstGeom prst="rect">
                <a:avLst/>
              </a:prstGeom>
              <a:solidFill>
                <a:srgbClr val="EAEAEA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r>
                  <a:rPr lang="en-US" sz="1200" dirty="0" smtClean="0">
                    <a:latin typeface="Courier New" pitchFamily="49" charset="0"/>
                    <a:cs typeface="Arial" pitchFamily="34" charset="0"/>
                  </a:rPr>
                  <a:t>r13 </a:t>
                </a:r>
                <a:r>
                  <a:rPr lang="en-US" sz="1200" dirty="0" err="1" smtClean="0">
                    <a:latin typeface="Courier New" pitchFamily="49" charset="0"/>
                    <a:cs typeface="Arial" pitchFamily="34" charset="0"/>
                  </a:rPr>
                  <a:t>sp</a:t>
                </a:r>
                <a:endParaRPr lang="en-US" sz="1600" dirty="0">
                  <a:latin typeface="Courier New" pitchFamily="49" charset="0"/>
                  <a:cs typeface="Arial" pitchFamily="34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/>
            </p:nvSpPr>
            <p:spPr bwMode="gray">
              <a:xfrm>
                <a:off x="336" y="2976"/>
                <a:ext cx="528" cy="144"/>
              </a:xfrm>
              <a:prstGeom prst="rect">
                <a:avLst/>
              </a:prstGeom>
              <a:solidFill>
                <a:srgbClr val="EAEAEA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r>
                  <a:rPr lang="en-US" sz="1200" dirty="0" smtClean="0">
                    <a:latin typeface="Courier New" pitchFamily="49" charset="0"/>
                    <a:cs typeface="Arial" pitchFamily="34" charset="0"/>
                  </a:rPr>
                  <a:t>r14 </a:t>
                </a:r>
                <a:r>
                  <a:rPr lang="en-US" sz="1200" dirty="0" err="1" smtClean="0">
                    <a:latin typeface="Courier New" pitchFamily="49" charset="0"/>
                    <a:cs typeface="Arial" pitchFamily="34" charset="0"/>
                  </a:rPr>
                  <a:t>lr</a:t>
                </a:r>
                <a:endParaRPr lang="en-US" sz="1600" dirty="0">
                  <a:latin typeface="Courier New" pitchFamily="49" charset="0"/>
                  <a:cs typeface="Arial" pitchFamily="34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/>
            </p:nvSpPr>
            <p:spPr bwMode="gray">
              <a:xfrm>
                <a:off x="336" y="3120"/>
                <a:ext cx="528" cy="144"/>
              </a:xfrm>
              <a:prstGeom prst="rect">
                <a:avLst/>
              </a:prstGeom>
              <a:solidFill>
                <a:srgbClr val="EAEAEA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r>
                  <a:rPr lang="en-US" sz="1200">
                    <a:latin typeface="Courier New" pitchFamily="49" charset="0"/>
                    <a:cs typeface="Arial" pitchFamily="34" charset="0"/>
                  </a:rPr>
                  <a:t>r15 (pc)</a:t>
                </a:r>
                <a:endParaRPr lang="en-US" sz="1600">
                  <a:latin typeface="Courier New" pitchFamily="49" charset="0"/>
                  <a:cs typeface="Arial" pitchFamily="34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/>
            </p:nvSpPr>
            <p:spPr bwMode="gray">
              <a:xfrm>
                <a:off x="336" y="3360"/>
                <a:ext cx="528" cy="144"/>
              </a:xfrm>
              <a:prstGeom prst="rect">
                <a:avLst/>
              </a:prstGeom>
              <a:solidFill>
                <a:srgbClr val="EAEAEA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r>
                  <a:rPr lang="en-US" sz="1200" dirty="0">
                    <a:latin typeface="Courier New" pitchFamily="49" charset="0"/>
                    <a:cs typeface="Arial" pitchFamily="34" charset="0"/>
                  </a:rPr>
                  <a:t>C</a:t>
                </a:r>
                <a:r>
                  <a:rPr lang="en-US" sz="1200" dirty="0" smtClean="0">
                    <a:latin typeface="Courier New" pitchFamily="49" charset="0"/>
                    <a:cs typeface="Arial" pitchFamily="34" charset="0"/>
                  </a:rPr>
                  <a:t>PSR</a:t>
                </a:r>
                <a:endParaRPr lang="en-US" sz="1600" dirty="0">
                  <a:latin typeface="Courier New" pitchFamily="49" charset="0"/>
                  <a:cs typeface="Arial" pitchFamily="34" charset="0"/>
                </a:endParaRPr>
              </a:p>
            </p:txBody>
          </p:sp>
          <p:sp>
            <p:nvSpPr>
              <p:cNvPr id="18" name="Rectangle 16"/>
              <p:cNvSpPr>
                <a:spLocks noChangeArrowheads="1"/>
              </p:cNvSpPr>
              <p:nvPr/>
            </p:nvSpPr>
            <p:spPr bwMode="gray">
              <a:xfrm>
                <a:off x="336" y="960"/>
                <a:ext cx="528" cy="144"/>
              </a:xfrm>
              <a:prstGeom prst="rect">
                <a:avLst/>
              </a:prstGeom>
              <a:solidFill>
                <a:srgbClr val="EAEAEA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r>
                  <a:rPr lang="en-US" sz="1200">
                    <a:latin typeface="Courier New" pitchFamily="49" charset="0"/>
                    <a:cs typeface="Arial" pitchFamily="34" charset="0"/>
                  </a:rPr>
                  <a:t>r0</a:t>
                </a:r>
                <a:endParaRPr lang="en-US" sz="1600">
                  <a:latin typeface="Courier New" pitchFamily="49" charset="0"/>
                  <a:cs typeface="Arial" pitchFamily="34" charset="0"/>
                </a:endParaRPr>
              </a:p>
            </p:txBody>
          </p:sp>
          <p:sp>
            <p:nvSpPr>
              <p:cNvPr id="19" name="Rectangle 17"/>
              <p:cNvSpPr>
                <a:spLocks noChangeArrowheads="1"/>
              </p:cNvSpPr>
              <p:nvPr/>
            </p:nvSpPr>
            <p:spPr bwMode="gray">
              <a:xfrm>
                <a:off x="336" y="1104"/>
                <a:ext cx="528" cy="144"/>
              </a:xfrm>
              <a:prstGeom prst="rect">
                <a:avLst/>
              </a:prstGeom>
              <a:solidFill>
                <a:srgbClr val="EAEAEA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r>
                  <a:rPr lang="en-US" sz="1200">
                    <a:latin typeface="Courier New" pitchFamily="49" charset="0"/>
                    <a:cs typeface="Arial" pitchFamily="34" charset="0"/>
                  </a:rPr>
                  <a:t>r1</a:t>
                </a:r>
                <a:endParaRPr lang="en-US" sz="1600">
                  <a:latin typeface="Courier New" pitchFamily="49" charset="0"/>
                  <a:cs typeface="Arial" pitchFamily="34" charset="0"/>
                </a:endParaRPr>
              </a:p>
            </p:txBody>
          </p:sp>
          <p:sp>
            <p:nvSpPr>
              <p:cNvPr id="20" name="Rectangle 18"/>
              <p:cNvSpPr>
                <a:spLocks noChangeArrowheads="1"/>
              </p:cNvSpPr>
              <p:nvPr/>
            </p:nvSpPr>
            <p:spPr bwMode="gray">
              <a:xfrm>
                <a:off x="336" y="1248"/>
                <a:ext cx="528" cy="144"/>
              </a:xfrm>
              <a:prstGeom prst="rect">
                <a:avLst/>
              </a:prstGeom>
              <a:solidFill>
                <a:srgbClr val="EAEAEA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r>
                  <a:rPr lang="en-US" sz="1200">
                    <a:latin typeface="Courier New" pitchFamily="49" charset="0"/>
                    <a:cs typeface="Arial" pitchFamily="34" charset="0"/>
                  </a:rPr>
                  <a:t>r2</a:t>
                </a:r>
                <a:endParaRPr lang="en-US" sz="1600">
                  <a:latin typeface="Courier New" pitchFamily="49" charset="0"/>
                  <a:cs typeface="Arial" pitchFamily="34" charset="0"/>
                </a:endParaRPr>
              </a:p>
            </p:txBody>
          </p:sp>
          <p:sp>
            <p:nvSpPr>
              <p:cNvPr id="21" name="Rectangle 19"/>
              <p:cNvSpPr>
                <a:spLocks noChangeArrowheads="1"/>
              </p:cNvSpPr>
              <p:nvPr/>
            </p:nvSpPr>
            <p:spPr bwMode="gray">
              <a:xfrm>
                <a:off x="336" y="1392"/>
                <a:ext cx="528" cy="144"/>
              </a:xfrm>
              <a:prstGeom prst="rect">
                <a:avLst/>
              </a:prstGeom>
              <a:solidFill>
                <a:srgbClr val="EAEAEA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r>
                  <a:rPr lang="en-US" sz="1200">
                    <a:latin typeface="Courier New" pitchFamily="49" charset="0"/>
                    <a:cs typeface="Arial" pitchFamily="34" charset="0"/>
                  </a:rPr>
                  <a:t>r3</a:t>
                </a:r>
                <a:endParaRPr lang="en-US" sz="1600">
                  <a:latin typeface="Courier New" pitchFamily="49" charset="0"/>
                  <a:cs typeface="Arial" pitchFamily="34" charset="0"/>
                </a:endParaRPr>
              </a:p>
            </p:txBody>
          </p:sp>
          <p:sp>
            <p:nvSpPr>
              <p:cNvPr id="22" name="Rectangle 20"/>
              <p:cNvSpPr>
                <a:spLocks noChangeArrowheads="1"/>
              </p:cNvSpPr>
              <p:nvPr/>
            </p:nvSpPr>
            <p:spPr bwMode="gray">
              <a:xfrm>
                <a:off x="336" y="1536"/>
                <a:ext cx="528" cy="144"/>
              </a:xfrm>
              <a:prstGeom prst="rect">
                <a:avLst/>
              </a:prstGeom>
              <a:solidFill>
                <a:srgbClr val="EAEAEA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r>
                  <a:rPr lang="en-US" sz="1200">
                    <a:latin typeface="Courier New" pitchFamily="49" charset="0"/>
                    <a:cs typeface="Arial" pitchFamily="34" charset="0"/>
                  </a:rPr>
                  <a:t>r4</a:t>
                </a:r>
                <a:endParaRPr lang="en-US" sz="1600">
                  <a:latin typeface="Courier New" pitchFamily="49" charset="0"/>
                  <a:cs typeface="Arial" pitchFamily="34" charset="0"/>
                </a:endParaRPr>
              </a:p>
            </p:txBody>
          </p:sp>
          <p:sp>
            <p:nvSpPr>
              <p:cNvPr id="23" name="Rectangle 21"/>
              <p:cNvSpPr>
                <a:spLocks noChangeArrowheads="1"/>
              </p:cNvSpPr>
              <p:nvPr/>
            </p:nvSpPr>
            <p:spPr bwMode="gray">
              <a:xfrm>
                <a:off x="336" y="1680"/>
                <a:ext cx="528" cy="144"/>
              </a:xfrm>
              <a:prstGeom prst="rect">
                <a:avLst/>
              </a:prstGeom>
              <a:solidFill>
                <a:srgbClr val="EAEAEA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r>
                  <a:rPr lang="en-US" sz="1200">
                    <a:latin typeface="Courier New" pitchFamily="49" charset="0"/>
                    <a:cs typeface="Arial" pitchFamily="34" charset="0"/>
                  </a:rPr>
                  <a:t>r5</a:t>
                </a:r>
                <a:endParaRPr lang="en-US" sz="1600">
                  <a:latin typeface="Courier New" pitchFamily="49" charset="0"/>
                  <a:cs typeface="Arial" pitchFamily="34" charset="0"/>
                </a:endParaRPr>
              </a:p>
            </p:txBody>
          </p:sp>
          <p:sp>
            <p:nvSpPr>
              <p:cNvPr id="24" name="Rectangle 22"/>
              <p:cNvSpPr>
                <a:spLocks noChangeArrowheads="1"/>
              </p:cNvSpPr>
              <p:nvPr/>
            </p:nvSpPr>
            <p:spPr bwMode="gray">
              <a:xfrm>
                <a:off x="336" y="1824"/>
                <a:ext cx="528" cy="144"/>
              </a:xfrm>
              <a:prstGeom prst="rect">
                <a:avLst/>
              </a:prstGeom>
              <a:solidFill>
                <a:srgbClr val="EAEAEA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r>
                  <a:rPr lang="en-US" sz="1200">
                    <a:latin typeface="Courier New" pitchFamily="49" charset="0"/>
                    <a:cs typeface="Arial" pitchFamily="34" charset="0"/>
                  </a:rPr>
                  <a:t>r6</a:t>
                </a:r>
                <a:endParaRPr lang="en-US" sz="1600">
                  <a:latin typeface="Courier New" pitchFamily="49" charset="0"/>
                  <a:cs typeface="Arial" pitchFamily="34" charset="0"/>
                </a:endParaRPr>
              </a:p>
            </p:txBody>
          </p:sp>
          <p:sp>
            <p:nvSpPr>
              <p:cNvPr id="25" name="Rectangle 23"/>
              <p:cNvSpPr>
                <a:spLocks noChangeArrowheads="1"/>
              </p:cNvSpPr>
              <p:nvPr/>
            </p:nvSpPr>
            <p:spPr bwMode="gray">
              <a:xfrm>
                <a:off x="336" y="1968"/>
                <a:ext cx="528" cy="144"/>
              </a:xfrm>
              <a:prstGeom prst="rect">
                <a:avLst/>
              </a:prstGeom>
              <a:solidFill>
                <a:srgbClr val="EAEAEA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r>
                  <a:rPr lang="en-US" sz="1200">
                    <a:latin typeface="Courier New" pitchFamily="49" charset="0"/>
                    <a:cs typeface="Arial" pitchFamily="34" charset="0"/>
                  </a:rPr>
                  <a:t>r7</a:t>
                </a:r>
                <a:endParaRPr lang="en-US" sz="1600">
                  <a:latin typeface="Courier New" pitchFamily="49" charset="0"/>
                  <a:cs typeface="Arial" pitchFamily="34" charset="0"/>
                </a:endParaRPr>
              </a:p>
            </p:txBody>
          </p:sp>
        </p:grpSp>
        <p:sp>
          <p:nvSpPr>
            <p:cNvPr id="7" name="Rectangle 24"/>
            <p:cNvSpPr>
              <a:spLocks noChangeArrowheads="1"/>
            </p:cNvSpPr>
            <p:nvPr/>
          </p:nvSpPr>
          <p:spPr bwMode="gray">
            <a:xfrm>
              <a:off x="336" y="672"/>
              <a:ext cx="528" cy="21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6838" tIns="47625" rIns="96838" bIns="47625" anchor="ctr">
              <a:spAutoFit/>
            </a:bodyPr>
            <a:lstStyle/>
            <a:p>
              <a:pPr eaLnBrk="0" hangingPunct="0"/>
              <a:r>
                <a:rPr lang="en-US" sz="1600" dirty="0" err="1" smtClean="0">
                  <a:solidFill>
                    <a:schemeClr val="tx1"/>
                  </a:solidFill>
                  <a:cs typeface="Arial" pitchFamily="34" charset="0"/>
                </a:rPr>
                <a:t>Usuario</a:t>
              </a:r>
              <a:endParaRPr lang="en-US" sz="16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8" name="Rectangle 25"/>
            <p:cNvSpPr>
              <a:spLocks noChangeArrowheads="1"/>
            </p:cNvSpPr>
            <p:nvPr/>
          </p:nvSpPr>
          <p:spPr bwMode="gray">
            <a:xfrm>
              <a:off x="750" y="2904"/>
              <a:ext cx="528" cy="144"/>
            </a:xfrm>
            <a:prstGeom prst="rect">
              <a:avLst/>
            </a:prstGeom>
            <a:solidFill>
              <a:srgbClr val="C0C0C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r>
                <a:rPr lang="en-US" sz="1200">
                  <a:latin typeface="Courier New" pitchFamily="49" charset="0"/>
                  <a:cs typeface="Arial" pitchFamily="34" charset="0"/>
                </a:rPr>
                <a:t>sp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43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8178"/>
          </a:xfrm>
        </p:spPr>
        <p:txBody>
          <a:bodyPr/>
          <a:lstStyle/>
          <a:p>
            <a:pPr algn="l"/>
            <a:r>
              <a:rPr lang="es-AR" dirty="0" smtClean="0"/>
              <a:t>Objetivos: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7323"/>
          </a:xfrm>
        </p:spPr>
        <p:txBody>
          <a:bodyPr/>
          <a:lstStyle/>
          <a:p>
            <a:r>
              <a:rPr lang="es-AR" dirty="0"/>
              <a:t>Comprender el diseño de los procesadores CORTEX –M de ARM y sus implicancias en el uso de los mismos.</a:t>
            </a:r>
          </a:p>
          <a:p>
            <a:endParaRPr lang="es-AR" dirty="0" smtClean="0"/>
          </a:p>
          <a:p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116980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CPSR (APSR + EPSR + IPSR)</a:t>
            </a:r>
            <a:endParaRPr lang="es-A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700808"/>
            <a:ext cx="813435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49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CPSR</a:t>
            </a:r>
            <a:endParaRPr lang="es-A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8136904" cy="428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93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 smtClean="0"/>
              <a:t>: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 bit signed and unsigned </a:t>
            </a:r>
            <a:r>
              <a:rPr lang="en-US" b="1" dirty="0"/>
              <a:t>bytes</a:t>
            </a:r>
            <a:r>
              <a:rPr lang="en-US" dirty="0"/>
              <a:t>;</a:t>
            </a:r>
          </a:p>
          <a:p>
            <a:r>
              <a:rPr lang="en-US" dirty="0"/>
              <a:t>16 bit signed and unsigned </a:t>
            </a:r>
            <a:r>
              <a:rPr lang="en-US" b="1" dirty="0"/>
              <a:t>half-words</a:t>
            </a:r>
            <a:r>
              <a:rPr lang="en-US" dirty="0"/>
              <a:t>;</a:t>
            </a:r>
          </a:p>
          <a:p>
            <a:r>
              <a:rPr lang="en-US" dirty="0"/>
              <a:t>32 bit signed and unsigned </a:t>
            </a:r>
            <a:r>
              <a:rPr lang="en-US" b="1" dirty="0" smtClean="0"/>
              <a:t>words;</a:t>
            </a:r>
          </a:p>
          <a:p>
            <a:r>
              <a:rPr lang="en-US" dirty="0" smtClean="0"/>
              <a:t>64 </a:t>
            </a:r>
            <a:r>
              <a:rPr lang="en-US" dirty="0"/>
              <a:t>bit signed and unsigned </a:t>
            </a:r>
            <a:r>
              <a:rPr lang="en-US" b="1" dirty="0" err="1" smtClean="0"/>
              <a:t>doublewords</a:t>
            </a:r>
            <a:r>
              <a:rPr lang="en-US" b="1" dirty="0"/>
              <a:t>;</a:t>
            </a:r>
            <a:endParaRPr lang="en-US" dirty="0" smtClean="0"/>
          </a:p>
          <a:p>
            <a:endParaRPr lang="en-US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6863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ARM</a:t>
            </a:r>
          </a:p>
          <a:p>
            <a:r>
              <a:rPr lang="es-AR" dirty="0" err="1" smtClean="0"/>
              <a:t>Thumb</a:t>
            </a:r>
            <a:endParaRPr lang="es-AR" dirty="0" smtClean="0"/>
          </a:p>
          <a:p>
            <a:r>
              <a:rPr lang="es-AR" dirty="0" err="1" smtClean="0"/>
              <a:t>Thumb</a:t>
            </a:r>
            <a:r>
              <a:rPr lang="es-AR" dirty="0" smtClean="0"/>
              <a:t> 2</a:t>
            </a:r>
          </a:p>
          <a:p>
            <a:endParaRPr lang="es-AR" dirty="0"/>
          </a:p>
          <a:p>
            <a:endParaRPr lang="es-AR" dirty="0"/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683568" y="274638"/>
            <a:ext cx="8003232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mtClean="0"/>
              <a:t>Set de instrucciones	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5009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Uso del </a:t>
            </a:r>
            <a:r>
              <a:rPr lang="es-AR" dirty="0" err="1" smtClean="0"/>
              <a:t>barrel</a:t>
            </a:r>
            <a:r>
              <a:rPr lang="es-AR" dirty="0" smtClean="0"/>
              <a:t> </a:t>
            </a:r>
            <a:r>
              <a:rPr lang="es-AR" dirty="0" err="1" smtClean="0"/>
              <a:t>shifter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683568" y="1700808"/>
            <a:ext cx="2359941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prstClr val="black"/>
                </a:solidFill>
              </a:rPr>
              <a:t>ADD </a:t>
            </a:r>
            <a:r>
              <a:rPr lang="es-AR" dirty="0" err="1" smtClean="0">
                <a:solidFill>
                  <a:prstClr val="black"/>
                </a:solidFill>
              </a:rPr>
              <a:t>Rd</a:t>
            </a:r>
            <a:r>
              <a:rPr lang="es-AR" dirty="0" smtClean="0">
                <a:solidFill>
                  <a:prstClr val="black"/>
                </a:solidFill>
              </a:rPr>
              <a:t> [</a:t>
            </a:r>
            <a:r>
              <a:rPr lang="es-AR" dirty="0" err="1" smtClean="0">
                <a:solidFill>
                  <a:prstClr val="black"/>
                </a:solidFill>
              </a:rPr>
              <a:t>Rn,Rm,LSL</a:t>
            </a:r>
            <a:r>
              <a:rPr lang="es-AR" dirty="0" smtClean="0">
                <a:solidFill>
                  <a:prstClr val="black"/>
                </a:solidFill>
              </a:rPr>
              <a:t> #n]</a:t>
            </a:r>
            <a:endParaRPr lang="es-AR" dirty="0">
              <a:solidFill>
                <a:prstClr val="black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127" y="2276872"/>
            <a:ext cx="5124450" cy="279082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8572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274638"/>
            <a:ext cx="8003232" cy="562074"/>
          </a:xfrm>
        </p:spPr>
        <p:txBody>
          <a:bodyPr>
            <a:normAutofit fontScale="90000"/>
          </a:bodyPr>
          <a:lstStyle/>
          <a:p>
            <a:r>
              <a:rPr lang="es-AR" dirty="0" smtClean="0"/>
              <a:t>Set de instrucciones	</a:t>
            </a:r>
            <a:endParaRPr lang="es-A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94743"/>
            <a:ext cx="7319893" cy="5951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2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274638"/>
            <a:ext cx="8003232" cy="562074"/>
          </a:xfrm>
        </p:spPr>
        <p:txBody>
          <a:bodyPr>
            <a:normAutofit fontScale="90000"/>
          </a:bodyPr>
          <a:lstStyle/>
          <a:p>
            <a:r>
              <a:rPr lang="es-AR" dirty="0" smtClean="0"/>
              <a:t>Condicionales	</a:t>
            </a:r>
            <a:endParaRPr lang="es-A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4744"/>
            <a:ext cx="6696744" cy="4982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96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Para que?</a:t>
            </a:r>
            <a:endParaRPr lang="es-A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446856" y="1412776"/>
            <a:ext cx="8229600" cy="2188840"/>
          </a:xfrm>
          <a:prstGeom prst="rect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5000" rIns="90000" bIns="45000">
            <a:normAutofit/>
          </a:bodyPr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eaLnBrk="1" hangingPunct="1">
              <a:buNone/>
            </a:pPr>
            <a:r>
              <a:rPr lang="en-US" altLang="es-AR" sz="2400" b="1" dirty="0">
                <a:solidFill>
                  <a:srgbClr val="000000"/>
                </a:solidFill>
              </a:rPr>
              <a:t>Normal 		       </a:t>
            </a:r>
            <a:r>
              <a:rPr lang="en-US" altLang="es-AR" sz="2400" b="1" dirty="0" smtClean="0">
                <a:solidFill>
                  <a:srgbClr val="000000"/>
                </a:solidFill>
              </a:rPr>
              <a:t>			   Conditional </a:t>
            </a:r>
            <a:endParaRPr lang="en-US" altLang="es-AR" sz="2400" b="1" dirty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r>
              <a:rPr lang="en-US" altLang="es-AR" sz="2400" dirty="0">
                <a:solidFill>
                  <a:srgbClr val="000000"/>
                </a:solidFill>
              </a:rPr>
              <a:t>  CMP   r3,#0                          </a:t>
            </a:r>
            <a:r>
              <a:rPr lang="en-US" altLang="es-AR" sz="2400" dirty="0" smtClean="0">
                <a:solidFill>
                  <a:srgbClr val="000000"/>
                </a:solidFill>
              </a:rPr>
              <a:t> CMP   </a:t>
            </a:r>
            <a:r>
              <a:rPr lang="en-US" altLang="es-AR" sz="2400" dirty="0">
                <a:solidFill>
                  <a:srgbClr val="000000"/>
                </a:solidFill>
              </a:rPr>
              <a:t>r3,#0</a:t>
            </a:r>
            <a:br>
              <a:rPr lang="en-US" altLang="es-AR" sz="2400" dirty="0">
                <a:solidFill>
                  <a:srgbClr val="000000"/>
                </a:solidFill>
              </a:rPr>
            </a:br>
            <a:r>
              <a:rPr lang="en-US" altLang="es-AR" sz="2400" dirty="0">
                <a:solidFill>
                  <a:srgbClr val="000000"/>
                </a:solidFill>
              </a:rPr>
              <a:t>  BEQ   skip           </a:t>
            </a:r>
            <a:r>
              <a:rPr lang="en-US" altLang="es-AR" sz="2400" dirty="0" smtClean="0">
                <a:solidFill>
                  <a:srgbClr val="000000"/>
                </a:solidFill>
              </a:rPr>
              <a:t>                  ADDNE </a:t>
            </a:r>
            <a:r>
              <a:rPr lang="en-US" altLang="es-AR" sz="2400" dirty="0">
                <a:solidFill>
                  <a:srgbClr val="000000"/>
                </a:solidFill>
              </a:rPr>
              <a:t>r0,r1,r2</a:t>
            </a:r>
            <a:br>
              <a:rPr lang="en-US" altLang="es-AR" sz="2400" dirty="0">
                <a:solidFill>
                  <a:srgbClr val="000000"/>
                </a:solidFill>
              </a:rPr>
            </a:br>
            <a:r>
              <a:rPr lang="en-US" altLang="es-AR" sz="2400" dirty="0">
                <a:solidFill>
                  <a:srgbClr val="000000"/>
                </a:solidFill>
              </a:rPr>
              <a:t>  ADD   r0,r1,r2</a:t>
            </a:r>
            <a:br>
              <a:rPr lang="en-US" altLang="es-AR" sz="2400" dirty="0">
                <a:solidFill>
                  <a:srgbClr val="000000"/>
                </a:solidFill>
              </a:rPr>
            </a:br>
            <a:r>
              <a:rPr lang="en-US" altLang="es-AR" sz="2400" dirty="0">
                <a:solidFill>
                  <a:srgbClr val="000000"/>
                </a:solidFill>
              </a:rPr>
              <a:t>skip</a:t>
            </a:r>
          </a:p>
        </p:txBody>
      </p:sp>
      <p:sp>
        <p:nvSpPr>
          <p:cNvPr id="5" name="4 Rectángulo"/>
          <p:cNvSpPr/>
          <p:nvPr/>
        </p:nvSpPr>
        <p:spPr>
          <a:xfrm>
            <a:off x="467544" y="3717032"/>
            <a:ext cx="8208912" cy="3043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2000"/>
              </a:lnSpc>
            </a:pPr>
            <a:r>
              <a:rPr lang="en-US" altLang="es-AR" sz="2400" b="1" dirty="0" err="1">
                <a:solidFill>
                  <a:srgbClr val="000000"/>
                </a:solidFill>
                <a:latin typeface="Arial" charset="0"/>
              </a:rPr>
              <a:t>Otro</a:t>
            </a:r>
            <a:r>
              <a:rPr lang="en-US" altLang="es-AR" sz="2400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es-AR" sz="2400" b="1" dirty="0" err="1">
                <a:solidFill>
                  <a:srgbClr val="000000"/>
                </a:solidFill>
                <a:latin typeface="Arial" charset="0"/>
              </a:rPr>
              <a:t>ejemplo</a:t>
            </a:r>
            <a:r>
              <a:rPr lang="en-US" altLang="es-AR" sz="2400" b="1" dirty="0">
                <a:solidFill>
                  <a:srgbClr val="000000"/>
                </a:solidFill>
                <a:latin typeface="Arial" charset="0"/>
              </a:rPr>
              <a:t>:</a:t>
            </a:r>
          </a:p>
          <a:p>
            <a:pPr>
              <a:lnSpc>
                <a:spcPct val="102000"/>
              </a:lnSpc>
            </a:pPr>
            <a:r>
              <a:rPr lang="en-US" altLang="es-AR" sz="2400" dirty="0" err="1">
                <a:solidFill>
                  <a:srgbClr val="000000"/>
                </a:solidFill>
                <a:latin typeface="Arial" charset="0"/>
              </a:rPr>
              <a:t>Setear</a:t>
            </a:r>
            <a:r>
              <a:rPr lang="en-US" altLang="es-AR" sz="2400" dirty="0">
                <a:solidFill>
                  <a:srgbClr val="000000"/>
                </a:solidFill>
                <a:latin typeface="Arial" charset="0"/>
              </a:rPr>
              <a:t> flags, </a:t>
            </a:r>
            <a:r>
              <a:rPr lang="en-US" altLang="es-AR" sz="2400" dirty="0" err="1">
                <a:solidFill>
                  <a:srgbClr val="000000"/>
                </a:solidFill>
                <a:latin typeface="Arial" charset="0"/>
              </a:rPr>
              <a:t>luego</a:t>
            </a:r>
            <a:r>
              <a:rPr lang="en-US" altLang="es-AR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es-AR" sz="2400" dirty="0" err="1">
                <a:solidFill>
                  <a:srgbClr val="000000"/>
                </a:solidFill>
                <a:latin typeface="Arial" charset="0"/>
              </a:rPr>
              <a:t>usar</a:t>
            </a:r>
            <a:r>
              <a:rPr lang="en-US" altLang="es-AR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es-AR" sz="2400" dirty="0" err="1">
                <a:solidFill>
                  <a:srgbClr val="000000"/>
                </a:solidFill>
                <a:latin typeface="Arial" charset="0"/>
              </a:rPr>
              <a:t>las</a:t>
            </a:r>
            <a:r>
              <a:rPr lang="en-US" altLang="es-AR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es-AR" sz="2400" dirty="0" err="1">
                <a:solidFill>
                  <a:srgbClr val="000000"/>
                </a:solidFill>
                <a:latin typeface="Arial" charset="0"/>
              </a:rPr>
              <a:t>condiciones</a:t>
            </a:r>
            <a:endParaRPr lang="en-US" altLang="es-AR" sz="24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02000"/>
              </a:lnSpc>
            </a:pPr>
            <a:endParaRPr lang="en-US" altLang="es-AR" sz="20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02000"/>
              </a:lnSpc>
            </a:pPr>
            <a:r>
              <a:rPr lang="en-US" altLang="es-AR" sz="2000" dirty="0">
                <a:solidFill>
                  <a:srgbClr val="000000"/>
                </a:solidFill>
                <a:latin typeface="Arial" charset="0"/>
              </a:rPr>
              <a:t>if (a==0) x=0;</a:t>
            </a:r>
            <a:br>
              <a:rPr lang="en-US" altLang="es-AR" sz="2000" dirty="0">
                <a:solidFill>
                  <a:srgbClr val="000000"/>
                </a:solidFill>
                <a:latin typeface="Arial" charset="0"/>
              </a:rPr>
            </a:br>
            <a:r>
              <a:rPr lang="en-US" altLang="es-AR" sz="2000" dirty="0">
                <a:solidFill>
                  <a:srgbClr val="000000"/>
                </a:solidFill>
                <a:latin typeface="Arial" charset="0"/>
              </a:rPr>
              <a:t>if (a&gt;0)  x=1;</a:t>
            </a:r>
          </a:p>
          <a:p>
            <a:pPr>
              <a:lnSpc>
                <a:spcPct val="102000"/>
              </a:lnSpc>
            </a:pPr>
            <a:endParaRPr lang="en-US" altLang="es-AR" sz="20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02000"/>
              </a:lnSpc>
            </a:pPr>
            <a:r>
              <a:rPr lang="en-US" altLang="es-AR" sz="2000" dirty="0">
                <a:solidFill>
                  <a:srgbClr val="000000"/>
                </a:solidFill>
                <a:latin typeface="Arial" charset="0"/>
              </a:rPr>
              <a:t>CMP      r0,#0</a:t>
            </a:r>
            <a:br>
              <a:rPr lang="en-US" altLang="es-AR" sz="2000" dirty="0">
                <a:solidFill>
                  <a:srgbClr val="000000"/>
                </a:solidFill>
                <a:latin typeface="Arial" charset="0"/>
              </a:rPr>
            </a:br>
            <a:r>
              <a:rPr lang="en-US" altLang="es-AR" sz="2000" dirty="0">
                <a:solidFill>
                  <a:srgbClr val="000000"/>
                </a:solidFill>
                <a:latin typeface="Arial" charset="0"/>
              </a:rPr>
              <a:t>MOVEQ    r1,#0</a:t>
            </a:r>
            <a:br>
              <a:rPr lang="en-US" altLang="es-AR" sz="2000" dirty="0">
                <a:solidFill>
                  <a:srgbClr val="000000"/>
                </a:solidFill>
                <a:latin typeface="Arial" charset="0"/>
              </a:rPr>
            </a:br>
            <a:r>
              <a:rPr lang="en-US" altLang="es-AR" sz="2000" dirty="0">
                <a:solidFill>
                  <a:srgbClr val="000000"/>
                </a:solidFill>
                <a:latin typeface="Arial" charset="0"/>
              </a:rPr>
              <a:t>MOVGT    r1,#1</a:t>
            </a:r>
          </a:p>
        </p:txBody>
      </p:sp>
    </p:spTree>
    <p:extLst>
      <p:ext uri="{BB962C8B-B14F-4D97-AF65-F5344CB8AC3E}">
        <p14:creationId xmlns:p14="http://schemas.microsoft.com/office/powerpoint/2010/main" val="396840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683568" y="274638"/>
            <a:ext cx="8003232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/>
              <a:t>Set de instrucciones (ARM)	</a:t>
            </a:r>
            <a:endParaRPr lang="es-AR" dirty="0"/>
          </a:p>
        </p:txBody>
      </p:sp>
      <p:pic>
        <p:nvPicPr>
          <p:cNvPr id="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8" y="753020"/>
            <a:ext cx="7488832" cy="610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266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683568" y="274638"/>
            <a:ext cx="8003232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/>
              <a:t>Set de instrucciones </a:t>
            </a:r>
            <a:r>
              <a:rPr lang="es-AR" dirty="0" err="1" smtClean="0"/>
              <a:t>Thumb</a:t>
            </a:r>
            <a:endParaRPr lang="es-AR" dirty="0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/>
          </a:bodyPr>
          <a:lstStyle/>
          <a:p>
            <a:r>
              <a:rPr lang="es-AR" dirty="0" err="1"/>
              <a:t>Thumb</a:t>
            </a:r>
            <a:r>
              <a:rPr lang="es-AR" dirty="0"/>
              <a:t> es una compresión del set </a:t>
            </a:r>
            <a:r>
              <a:rPr lang="es-AR" dirty="0" smtClean="0"/>
              <a:t>ARM.</a:t>
            </a:r>
            <a:endParaRPr lang="es-AR" dirty="0"/>
          </a:p>
          <a:p>
            <a:r>
              <a:rPr lang="es-AR" dirty="0" smtClean="0"/>
              <a:t>Instrucciones de 16 bits</a:t>
            </a:r>
          </a:p>
          <a:p>
            <a:r>
              <a:rPr lang="es-AR" dirty="0" smtClean="0"/>
              <a:t>Puede usar memorias de 16 o de 32 bits.</a:t>
            </a:r>
          </a:p>
          <a:p>
            <a:r>
              <a:rPr lang="es-AR" dirty="0" smtClean="0"/>
              <a:t>Acceso a 8 registros de 32 bits (R0 a R7)</a:t>
            </a:r>
          </a:p>
          <a:p>
            <a:r>
              <a:rPr lang="es-AR" dirty="0" smtClean="0"/>
              <a:t>Mayor densidad de código (35 a 40%)</a:t>
            </a:r>
          </a:p>
          <a:p>
            <a:r>
              <a:rPr lang="es-AR" dirty="0" smtClean="0"/>
              <a:t>Menor performance (?)</a:t>
            </a:r>
          </a:p>
          <a:p>
            <a:r>
              <a:rPr lang="es-AR" dirty="0" smtClean="0"/>
              <a:t>No posee los 4 bits de ejecución condicional (de allí su nombre)</a:t>
            </a:r>
          </a:p>
          <a:p>
            <a:endParaRPr lang="es-AR" dirty="0" smtClean="0"/>
          </a:p>
          <a:p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6896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54162"/>
          </a:xfrm>
        </p:spPr>
        <p:txBody>
          <a:bodyPr/>
          <a:lstStyle/>
          <a:p>
            <a:r>
              <a:rPr lang="es-AR" sz="3200" dirty="0" smtClean="0"/>
              <a:t>Bibliografía recomendada</a:t>
            </a:r>
            <a:r>
              <a:rPr lang="es-AR" dirty="0" smtClean="0"/>
              <a:t>:</a:t>
            </a:r>
            <a:endParaRPr lang="es-AR" dirty="0"/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AR" dirty="0"/>
              <a:t>● ARM </a:t>
            </a:r>
            <a:r>
              <a:rPr lang="es-AR" dirty="0" err="1"/>
              <a:t>Limited</a:t>
            </a:r>
            <a:r>
              <a:rPr lang="es-AR" dirty="0"/>
              <a:t>  - </a:t>
            </a:r>
            <a:r>
              <a:rPr lang="es-AR" b="1" dirty="0" smtClean="0"/>
              <a:t>ARMv7-M </a:t>
            </a:r>
            <a:r>
              <a:rPr lang="es-AR" b="1" dirty="0" err="1"/>
              <a:t>Architecture</a:t>
            </a:r>
            <a:r>
              <a:rPr lang="es-AR" b="1" dirty="0"/>
              <a:t> Reference Manual</a:t>
            </a:r>
            <a:r>
              <a:rPr lang="es-AR" dirty="0"/>
              <a:t>, [en línea],  [Fecha de consulta: 07 de septiembre de 2015]. Disponible en: http://infocenter.arm.com/help/index.jsp?topic=/com.arm.doc.ddi0403e.b/index.html</a:t>
            </a:r>
          </a:p>
          <a:p>
            <a:pPr marL="0" indent="0">
              <a:buNone/>
            </a:pPr>
            <a:endParaRPr lang="es-AR" dirty="0" smtClean="0"/>
          </a:p>
          <a:p>
            <a:pPr marL="0" indent="0">
              <a:buNone/>
            </a:pPr>
            <a:r>
              <a:rPr lang="es-AR" dirty="0" smtClean="0"/>
              <a:t>● </a:t>
            </a:r>
            <a:r>
              <a:rPr lang="es-AR" dirty="0"/>
              <a:t>Sergio </a:t>
            </a:r>
            <a:r>
              <a:rPr lang="es-AR" dirty="0" err="1"/>
              <a:t>Caprile</a:t>
            </a:r>
            <a:r>
              <a:rPr lang="es-AR" dirty="0"/>
              <a:t> </a:t>
            </a:r>
            <a:r>
              <a:rPr lang="es-AR" b="1" dirty="0"/>
              <a:t>Desarrollo con microcontroladores ARM </a:t>
            </a:r>
            <a:r>
              <a:rPr lang="es-AR" b="1" dirty="0" err="1"/>
              <a:t>Cortex</a:t>
            </a:r>
            <a:r>
              <a:rPr lang="es-AR" b="1" dirty="0"/>
              <a:t> M3</a:t>
            </a:r>
            <a:r>
              <a:rPr lang="es-AR" dirty="0"/>
              <a:t>, 1ª edición, Buenos Aires </a:t>
            </a:r>
            <a:r>
              <a:rPr lang="es-AR" dirty="0" err="1"/>
              <a:t>Puntolibro</a:t>
            </a:r>
            <a:r>
              <a:rPr lang="es-AR" dirty="0"/>
              <a:t> ISBN 978-987-28720-0-7.</a:t>
            </a:r>
          </a:p>
          <a:p>
            <a:pPr marL="0" indent="0">
              <a:buNone/>
            </a:pPr>
            <a:endParaRPr lang="es-AR" dirty="0" smtClean="0"/>
          </a:p>
          <a:p>
            <a:pPr marL="0" indent="0">
              <a:buNone/>
            </a:pPr>
            <a:r>
              <a:rPr lang="es-AR" dirty="0" smtClean="0"/>
              <a:t>● </a:t>
            </a:r>
            <a:r>
              <a:rPr lang="es-AR" dirty="0"/>
              <a:t>Joseph </a:t>
            </a:r>
            <a:r>
              <a:rPr lang="es-AR" dirty="0" err="1"/>
              <a:t>Yiu</a:t>
            </a:r>
            <a:r>
              <a:rPr lang="es-AR" dirty="0"/>
              <a:t> </a:t>
            </a:r>
            <a:r>
              <a:rPr lang="es-AR" b="1" dirty="0" err="1"/>
              <a:t>The</a:t>
            </a:r>
            <a:r>
              <a:rPr lang="es-AR" b="1" dirty="0"/>
              <a:t> </a:t>
            </a:r>
            <a:r>
              <a:rPr lang="es-AR" b="1" dirty="0" err="1"/>
              <a:t>Definitive</a:t>
            </a:r>
            <a:r>
              <a:rPr lang="es-AR" b="1" dirty="0"/>
              <a:t> </a:t>
            </a:r>
            <a:r>
              <a:rPr lang="es-AR" b="1" dirty="0" err="1"/>
              <a:t>Guide</a:t>
            </a:r>
            <a:r>
              <a:rPr lang="es-AR" b="1" dirty="0"/>
              <a:t> to ARM® </a:t>
            </a:r>
            <a:r>
              <a:rPr lang="es-AR" b="1" dirty="0" err="1" smtClean="0"/>
              <a:t>Cortex</a:t>
            </a:r>
            <a:r>
              <a:rPr lang="es-AR" b="1" dirty="0" smtClean="0"/>
              <a:t>®- M3 </a:t>
            </a:r>
            <a:r>
              <a:rPr lang="es-AR" b="1" dirty="0"/>
              <a:t>and </a:t>
            </a:r>
            <a:r>
              <a:rPr lang="es-AR" b="1" dirty="0" err="1" smtClean="0"/>
              <a:t>Cortex</a:t>
            </a:r>
            <a:r>
              <a:rPr lang="es-AR" b="1" dirty="0" smtClean="0"/>
              <a:t>®- M4 </a:t>
            </a:r>
            <a:r>
              <a:rPr lang="es-AR" b="1" dirty="0" err="1"/>
              <a:t>Processors</a:t>
            </a:r>
            <a:r>
              <a:rPr lang="es-AR" dirty="0"/>
              <a:t>, 3a edición, </a:t>
            </a:r>
            <a:r>
              <a:rPr lang="es-AR" dirty="0" err="1"/>
              <a:t>Newnes</a:t>
            </a:r>
            <a:r>
              <a:rPr lang="es-AR" dirty="0"/>
              <a:t> </a:t>
            </a:r>
            <a:r>
              <a:rPr lang="es-AR" dirty="0" err="1"/>
              <a:t>Elsevier</a:t>
            </a:r>
            <a:r>
              <a:rPr lang="es-AR" dirty="0"/>
              <a:t>, ISBN-13: 978-0-12-408082-9  (2014) </a:t>
            </a:r>
          </a:p>
          <a:p>
            <a:pPr marL="0" indent="0">
              <a:buNone/>
            </a:pPr>
            <a:endParaRPr lang="es-AR" dirty="0" smtClean="0"/>
          </a:p>
          <a:p>
            <a:pPr marL="0" indent="0">
              <a:buNone/>
            </a:pPr>
            <a:r>
              <a:rPr lang="es-AR" dirty="0" smtClean="0"/>
              <a:t>● </a:t>
            </a:r>
            <a:r>
              <a:rPr lang="es-AR" dirty="0"/>
              <a:t>ARM </a:t>
            </a:r>
            <a:r>
              <a:rPr lang="es-AR" dirty="0" err="1"/>
              <a:t>Limited</a:t>
            </a:r>
            <a:r>
              <a:rPr lang="es-AR" dirty="0"/>
              <a:t>  - </a:t>
            </a:r>
            <a:r>
              <a:rPr lang="es-AR" b="1" dirty="0" err="1"/>
              <a:t>Cortex</a:t>
            </a:r>
            <a:r>
              <a:rPr lang="es-AR" b="1" dirty="0"/>
              <a:t> M4 </a:t>
            </a:r>
            <a:r>
              <a:rPr lang="es-AR" b="1" dirty="0" err="1"/>
              <a:t>Devices</a:t>
            </a:r>
            <a:r>
              <a:rPr lang="es-AR" b="1" dirty="0"/>
              <a:t> - </a:t>
            </a:r>
            <a:r>
              <a:rPr lang="es-AR" b="1" dirty="0" err="1"/>
              <a:t>Generic</a:t>
            </a:r>
            <a:r>
              <a:rPr lang="es-AR" b="1" dirty="0"/>
              <a:t> </a:t>
            </a:r>
            <a:r>
              <a:rPr lang="es-AR" b="1" dirty="0" err="1"/>
              <a:t>user</a:t>
            </a:r>
            <a:r>
              <a:rPr lang="es-AR" b="1" dirty="0"/>
              <a:t> </a:t>
            </a:r>
            <a:r>
              <a:rPr lang="es-AR" b="1" dirty="0" err="1"/>
              <a:t>guide</a:t>
            </a:r>
            <a:r>
              <a:rPr lang="es-AR" b="1" dirty="0"/>
              <a:t> </a:t>
            </a:r>
            <a:r>
              <a:rPr lang="es-AR" dirty="0"/>
              <a:t>[en línea],  [Fecha de consulta: 07 de septiembre de 2015]. Disponible en: http://infocenter.arm.com/help/index.jsp?topic=/com.arm.doc.dui0553a/index.html</a:t>
            </a:r>
          </a:p>
          <a:p>
            <a:pPr marL="0" indent="0">
              <a:buNone/>
            </a:pPr>
            <a:endParaRPr lang="es-AR" dirty="0" smtClean="0"/>
          </a:p>
          <a:p>
            <a:pPr marL="0" indent="0">
              <a:buNone/>
            </a:pPr>
            <a:r>
              <a:rPr lang="es-AR" dirty="0" smtClean="0"/>
              <a:t>● </a:t>
            </a:r>
            <a:r>
              <a:rPr lang="es-AR" dirty="0"/>
              <a:t>NXP </a:t>
            </a:r>
            <a:r>
              <a:rPr lang="es-AR" dirty="0" err="1"/>
              <a:t>Support</a:t>
            </a:r>
            <a:r>
              <a:rPr lang="es-AR" dirty="0"/>
              <a:t> - </a:t>
            </a:r>
            <a:r>
              <a:rPr lang="es-AR" b="1" dirty="0"/>
              <a:t>LPC435x/3x/2x/1x </a:t>
            </a:r>
            <a:r>
              <a:rPr lang="es-AR" b="1" dirty="0" err="1"/>
              <a:t>Product</a:t>
            </a:r>
            <a:r>
              <a:rPr lang="es-AR" b="1" dirty="0"/>
              <a:t> </a:t>
            </a:r>
            <a:r>
              <a:rPr lang="es-AR" b="1" dirty="0" err="1"/>
              <a:t>Datasheet</a:t>
            </a:r>
            <a:r>
              <a:rPr lang="es-AR" b="1" dirty="0"/>
              <a:t>,</a:t>
            </a:r>
            <a:r>
              <a:rPr lang="es-AR" dirty="0"/>
              <a:t>  [en línea],  [Fecha de consulta: 07 de septiembre de 2015]. Disponible en: https://</a:t>
            </a:r>
            <a:r>
              <a:rPr lang="es-AR" dirty="0" smtClean="0"/>
              <a:t>www.lpcware.com/content/nxpfile/lpc435x3x2x1x-data-sheet-flash-based-parts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9327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868" y="862112"/>
            <a:ext cx="5688632" cy="5832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683568" y="274638"/>
            <a:ext cx="8003232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/>
              <a:t>Set de instrucciones (</a:t>
            </a:r>
            <a:r>
              <a:rPr lang="es-AR" dirty="0" err="1" smtClean="0"/>
              <a:t>Thumb</a:t>
            </a:r>
            <a:r>
              <a:rPr lang="es-AR" dirty="0" smtClean="0"/>
              <a:t>)	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9777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Expansión de </a:t>
            </a:r>
            <a:r>
              <a:rPr lang="es-AR" dirty="0" err="1" smtClean="0"/>
              <a:t>Thumb</a:t>
            </a:r>
            <a:r>
              <a:rPr lang="es-AR" dirty="0" smtClean="0"/>
              <a:t> a ARM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5085184"/>
            <a:ext cx="8229600" cy="136815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AR" dirty="0"/>
              <a:t>T: Bit de estado </a:t>
            </a:r>
            <a:r>
              <a:rPr lang="es-AR" dirty="0" err="1"/>
              <a:t>Thumb</a:t>
            </a:r>
            <a:endParaRPr lang="es-AR" dirty="0"/>
          </a:p>
          <a:p>
            <a:pPr marL="0" indent="0">
              <a:buNone/>
            </a:pPr>
            <a:r>
              <a:rPr lang="es-AR" dirty="0"/>
              <a:t>Si está en T decodifica </a:t>
            </a:r>
            <a:r>
              <a:rPr lang="es-AR" dirty="0" err="1"/>
              <a:t>Thumb</a:t>
            </a:r>
            <a:r>
              <a:rPr lang="es-AR" dirty="0"/>
              <a:t> (16-bits). Si no está en T, decodifica ARM (</a:t>
            </a:r>
            <a:r>
              <a:rPr lang="es-AR" dirty="0" smtClean="0"/>
              <a:t>32-bits)</a:t>
            </a:r>
          </a:p>
          <a:p>
            <a:pPr marL="0" indent="0">
              <a:buNone/>
            </a:pPr>
            <a:r>
              <a:rPr lang="es-AR" dirty="0" smtClean="0"/>
              <a:t>Esto se realiza en la etapa de decodificación del pipeline.</a:t>
            </a:r>
            <a:endParaRPr lang="es-AR" dirty="0"/>
          </a:p>
          <a:p>
            <a:endParaRPr lang="es-A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18052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55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Expansión de 16 a 32 bits</a:t>
            </a:r>
            <a:endParaRPr lang="es-A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" y="1812404"/>
            <a:ext cx="9135769" cy="370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536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Thumb</a:t>
            </a:r>
            <a:r>
              <a:rPr lang="es-AR" dirty="0" smtClean="0"/>
              <a:t> 2	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>
            <a:normAutofit lnSpcReduction="10000"/>
          </a:bodyPr>
          <a:lstStyle/>
          <a:p>
            <a:r>
              <a:rPr lang="es-AR" dirty="0" smtClean="0"/>
              <a:t>Posee instrucciones de 16 y de 32 bits.</a:t>
            </a:r>
          </a:p>
          <a:p>
            <a:r>
              <a:rPr lang="es-AR" dirty="0" smtClean="0"/>
              <a:t>Siempre lee 32 bits y analiza los 5 bits mas significativos y decide que procesa.</a:t>
            </a:r>
          </a:p>
          <a:p>
            <a:r>
              <a:rPr lang="es-AR" dirty="0" smtClean="0"/>
              <a:t>Procesa 32 bits </a:t>
            </a:r>
            <a:r>
              <a:rPr lang="es-AR" dirty="0"/>
              <a:t>cuando encuentra 11101, 11110, </a:t>
            </a:r>
            <a:r>
              <a:rPr lang="es-AR" dirty="0" err="1"/>
              <a:t>ó</a:t>
            </a:r>
            <a:r>
              <a:rPr lang="es-AR" dirty="0"/>
              <a:t> 11111 en los primeros 5 </a:t>
            </a:r>
            <a:r>
              <a:rPr lang="es-AR" dirty="0" smtClean="0"/>
              <a:t>bits.</a:t>
            </a:r>
          </a:p>
          <a:p>
            <a:r>
              <a:rPr lang="es-AR" dirty="0"/>
              <a:t>Mantiene </a:t>
            </a:r>
            <a:r>
              <a:rPr lang="es-AR" dirty="0" smtClean="0"/>
              <a:t>densidad de </a:t>
            </a:r>
            <a:r>
              <a:rPr lang="es-AR" dirty="0"/>
              <a:t>código de </a:t>
            </a:r>
            <a:r>
              <a:rPr lang="es-AR" dirty="0" err="1"/>
              <a:t>Thumb</a:t>
            </a:r>
            <a:endParaRPr lang="es-AR" dirty="0"/>
          </a:p>
          <a:p>
            <a:r>
              <a:rPr lang="es-AR" dirty="0" smtClean="0"/>
              <a:t>Mantiene performance </a:t>
            </a:r>
            <a:r>
              <a:rPr lang="es-AR" dirty="0"/>
              <a:t>de </a:t>
            </a:r>
            <a:r>
              <a:rPr lang="es-AR" dirty="0" smtClean="0"/>
              <a:t>ARM</a:t>
            </a:r>
          </a:p>
          <a:p>
            <a:r>
              <a:rPr lang="es-AR" dirty="0"/>
              <a:t>Devuelve </a:t>
            </a:r>
            <a:r>
              <a:rPr lang="es-AR" dirty="0" smtClean="0"/>
              <a:t>ejecución condicional mediante una instrucción especial IT ( </a:t>
            </a:r>
            <a:r>
              <a:rPr lang="es-AR" dirty="0" err="1" smtClean="0"/>
              <a:t>If</a:t>
            </a:r>
            <a:r>
              <a:rPr lang="es-AR" dirty="0" smtClean="0"/>
              <a:t> </a:t>
            </a:r>
            <a:r>
              <a:rPr lang="es-AR" dirty="0"/>
              <a:t>- </a:t>
            </a:r>
            <a:r>
              <a:rPr lang="es-AR" dirty="0" err="1" smtClean="0"/>
              <a:t>Then</a:t>
            </a:r>
            <a:r>
              <a:rPr lang="es-AR" dirty="0"/>
              <a:t>)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3889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Ejecución condicional en </a:t>
            </a:r>
            <a:r>
              <a:rPr lang="es-AR" dirty="0" err="1" smtClean="0"/>
              <a:t>Thumb</a:t>
            </a:r>
            <a:r>
              <a:rPr lang="es-AR" dirty="0" smtClean="0"/>
              <a:t> -2 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AR" dirty="0"/>
              <a:t> </a:t>
            </a:r>
            <a:r>
              <a:rPr lang="es-AR" dirty="0" smtClean="0"/>
              <a:t>   ITE    </a:t>
            </a:r>
            <a:r>
              <a:rPr lang="es-AR" dirty="0"/>
              <a:t>EQ</a:t>
            </a:r>
          </a:p>
          <a:p>
            <a:pPr marL="0" indent="0">
              <a:buNone/>
            </a:pPr>
            <a:r>
              <a:rPr lang="es-AR" dirty="0"/>
              <a:t>    MOVEQ  r0,r1</a:t>
            </a:r>
          </a:p>
          <a:p>
            <a:pPr marL="0" indent="0">
              <a:buNone/>
            </a:pPr>
            <a:r>
              <a:rPr lang="es-AR" dirty="0"/>
              <a:t>    ADDEQ  r0,r0,#1 </a:t>
            </a:r>
            <a:endParaRPr lang="es-AR" dirty="0" smtClean="0"/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/>
              <a:t> </a:t>
            </a:r>
            <a:r>
              <a:rPr lang="es-AR" dirty="0" smtClean="0"/>
              <a:t>   ITTE   NE</a:t>
            </a:r>
            <a:endParaRPr lang="es-AR" dirty="0"/>
          </a:p>
          <a:p>
            <a:pPr marL="0" indent="0">
              <a:buNone/>
            </a:pPr>
            <a:r>
              <a:rPr lang="es-AR" dirty="0"/>
              <a:t>    ANDNE  r0,r0,r1 </a:t>
            </a:r>
            <a:endParaRPr lang="es-AR" dirty="0" smtClean="0"/>
          </a:p>
          <a:p>
            <a:pPr marL="0" indent="0">
              <a:buNone/>
            </a:pPr>
            <a:r>
              <a:rPr lang="es-AR" dirty="0"/>
              <a:t> </a:t>
            </a:r>
            <a:r>
              <a:rPr lang="es-AR" dirty="0" smtClean="0"/>
              <a:t>   ADDSNE </a:t>
            </a:r>
            <a:r>
              <a:rPr lang="es-AR" dirty="0"/>
              <a:t>r2,r2,#1  </a:t>
            </a:r>
          </a:p>
          <a:p>
            <a:pPr marL="0" indent="0">
              <a:buNone/>
            </a:pPr>
            <a:r>
              <a:rPr lang="es-AR" dirty="0"/>
              <a:t>    MOVEQ  r2,r3     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/>
              <a:t>    ITT    EQ        </a:t>
            </a:r>
          </a:p>
          <a:p>
            <a:pPr marL="0" indent="0">
              <a:buNone/>
            </a:pPr>
            <a:r>
              <a:rPr lang="es-AR" dirty="0"/>
              <a:t>    MOVEQ  r0,r1</a:t>
            </a:r>
          </a:p>
          <a:p>
            <a:pPr marL="0" indent="0">
              <a:buNone/>
            </a:pPr>
            <a:r>
              <a:rPr lang="es-AR" dirty="0"/>
              <a:t>    BEQ    </a:t>
            </a:r>
            <a:r>
              <a:rPr lang="es-AR" dirty="0" err="1"/>
              <a:t>dloop</a:t>
            </a:r>
            <a:r>
              <a:rPr lang="es-AR" dirty="0"/>
              <a:t>    </a:t>
            </a:r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4879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Performance - </a:t>
            </a:r>
            <a:r>
              <a:rPr lang="es-AR" dirty="0" err="1" smtClean="0"/>
              <a:t>Thumb</a:t>
            </a:r>
            <a:r>
              <a:rPr lang="es-AR" dirty="0" smtClean="0"/>
              <a:t> 2</a:t>
            </a:r>
            <a:endParaRPr lang="es-AR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4783"/>
            <a:ext cx="5832648" cy="51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412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U.A.L (</a:t>
            </a:r>
            <a:r>
              <a:rPr lang="es-AR" dirty="0" err="1" smtClean="0"/>
              <a:t>Unified</a:t>
            </a:r>
            <a:r>
              <a:rPr lang="es-AR" dirty="0" smtClean="0"/>
              <a:t> </a:t>
            </a:r>
            <a:r>
              <a:rPr lang="es-AR" dirty="0" err="1" smtClean="0"/>
              <a:t>Assembly</a:t>
            </a:r>
            <a:r>
              <a:rPr lang="es-AR" dirty="0" smtClean="0"/>
              <a:t> </a:t>
            </a:r>
            <a:r>
              <a:rPr lang="es-AR" dirty="0" err="1" smtClean="0"/>
              <a:t>Language</a:t>
            </a:r>
            <a:r>
              <a:rPr lang="es-AR" dirty="0" smtClean="0"/>
              <a:t>)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Unifica los nombres de las instrucciones, de modo que una </a:t>
            </a:r>
            <a:r>
              <a:rPr lang="es-AR" dirty="0" smtClean="0"/>
              <a:t>determinada </a:t>
            </a:r>
            <a:r>
              <a:rPr lang="es-AR" dirty="0"/>
              <a:t>instrucción tiene siempre el mismo mnemónico, pero </a:t>
            </a:r>
            <a:r>
              <a:rPr lang="es-AR" dirty="0" smtClean="0"/>
              <a:t>puede presentar </a:t>
            </a:r>
            <a:r>
              <a:rPr lang="es-AR" dirty="0"/>
              <a:t>dos codificaciones diferentes</a:t>
            </a:r>
            <a:r>
              <a:rPr lang="es-AR" dirty="0" smtClean="0"/>
              <a:t>:</a:t>
            </a:r>
          </a:p>
          <a:p>
            <a:pPr lvl="1"/>
            <a:r>
              <a:rPr lang="es-AR" dirty="0"/>
              <a:t>ARM (32-bits</a:t>
            </a:r>
            <a:r>
              <a:rPr lang="es-AR" dirty="0" smtClean="0"/>
              <a:t>)</a:t>
            </a:r>
          </a:p>
          <a:p>
            <a:pPr lvl="1"/>
            <a:r>
              <a:rPr lang="es-AR" dirty="0" err="1"/>
              <a:t>Thumb</a:t>
            </a:r>
            <a:r>
              <a:rPr lang="es-AR" dirty="0"/>
              <a:t> (16- </a:t>
            </a:r>
            <a:r>
              <a:rPr lang="es-AR" dirty="0" err="1"/>
              <a:t>ó</a:t>
            </a:r>
            <a:r>
              <a:rPr lang="es-AR" dirty="0"/>
              <a:t> 32-bits, según la instrucción)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71949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Modos de direccionamiento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 smtClean="0"/>
              <a:t>Modo indexado modificado</a:t>
            </a:r>
          </a:p>
          <a:p>
            <a:pPr marL="0" indent="0">
              <a:buNone/>
            </a:pPr>
            <a:r>
              <a:rPr lang="es-AR" dirty="0" smtClean="0"/>
              <a:t>Offset </a:t>
            </a:r>
          </a:p>
          <a:p>
            <a:pPr lvl="1"/>
            <a:r>
              <a:rPr lang="es-AR" dirty="0" smtClean="0"/>
              <a:t>Inmediato      </a:t>
            </a:r>
          </a:p>
          <a:p>
            <a:pPr lvl="1"/>
            <a:r>
              <a:rPr lang="es-AR" dirty="0" smtClean="0"/>
              <a:t>Por registro</a:t>
            </a:r>
          </a:p>
          <a:p>
            <a:pPr lvl="2"/>
            <a:r>
              <a:rPr lang="es-AR" dirty="0" smtClean="0"/>
              <a:t>Escalado</a:t>
            </a:r>
          </a:p>
          <a:p>
            <a:pPr lvl="2"/>
            <a:endParaRPr lang="es-AR" dirty="0"/>
          </a:p>
          <a:p>
            <a:pPr marL="114300" indent="0">
              <a:buNone/>
            </a:pPr>
            <a:r>
              <a:rPr lang="es-AR" dirty="0" smtClean="0"/>
              <a:t>Índice</a:t>
            </a:r>
          </a:p>
          <a:p>
            <a:pPr lvl="1"/>
            <a:r>
              <a:rPr lang="es-AR" dirty="0" smtClean="0"/>
              <a:t>Pre-indexado</a:t>
            </a:r>
          </a:p>
          <a:p>
            <a:pPr lvl="1"/>
            <a:r>
              <a:rPr lang="es-AR" dirty="0" smtClean="0"/>
              <a:t>Pos-indexado</a:t>
            </a:r>
          </a:p>
        </p:txBody>
      </p:sp>
    </p:spTree>
    <p:extLst>
      <p:ext uri="{BB962C8B-B14F-4D97-AF65-F5344CB8AC3E}">
        <p14:creationId xmlns:p14="http://schemas.microsoft.com/office/powerpoint/2010/main" val="310368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Modelo de programación </a:t>
            </a:r>
            <a:r>
              <a:rPr lang="es-AR" dirty="0" err="1" smtClean="0"/>
              <a:t>Cortex</a:t>
            </a:r>
            <a:r>
              <a:rPr lang="es-AR" dirty="0" smtClean="0"/>
              <a:t> M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s-AR" dirty="0" smtClean="0"/>
              <a:t>El </a:t>
            </a:r>
            <a:r>
              <a:rPr lang="es-AR" dirty="0"/>
              <a:t>procesador puede operar en uno de dos modos: </a:t>
            </a:r>
          </a:p>
          <a:p>
            <a:pPr lvl="1"/>
            <a:r>
              <a:rPr lang="es-AR" dirty="0"/>
              <a:t>• </a:t>
            </a:r>
            <a:r>
              <a:rPr lang="es-AR" dirty="0" smtClean="0"/>
              <a:t>THREAD modo </a:t>
            </a:r>
            <a:r>
              <a:rPr lang="es-AR" dirty="0"/>
              <a:t>normal de operación, en el que el micro inicia al </a:t>
            </a:r>
            <a:r>
              <a:rPr lang="es-AR" dirty="0" err="1" smtClean="0"/>
              <a:t>reset</a:t>
            </a:r>
            <a:r>
              <a:rPr lang="es-AR" dirty="0"/>
              <a:t>, y al que se vuelve luego de terminar de procesar </a:t>
            </a:r>
            <a:r>
              <a:rPr lang="es-AR" dirty="0" smtClean="0"/>
              <a:t>excepciones</a:t>
            </a:r>
            <a:r>
              <a:rPr lang="es-AR" dirty="0"/>
              <a:t>. </a:t>
            </a:r>
          </a:p>
          <a:p>
            <a:pPr lvl="1"/>
            <a:r>
              <a:rPr lang="es-AR" dirty="0"/>
              <a:t>• </a:t>
            </a:r>
            <a:r>
              <a:rPr lang="es-AR" dirty="0" smtClean="0"/>
              <a:t>HANDLER modo </a:t>
            </a:r>
            <a:r>
              <a:rPr lang="es-AR" dirty="0"/>
              <a:t>en el que el procesador está procesando una </a:t>
            </a:r>
            <a:r>
              <a:rPr lang="es-AR" dirty="0" smtClean="0"/>
              <a:t>excepción.</a:t>
            </a:r>
          </a:p>
          <a:p>
            <a:pPr lvl="1"/>
            <a:endParaRPr lang="es-AR" dirty="0"/>
          </a:p>
          <a:p>
            <a:pPr marL="457200" lvl="1" indent="0">
              <a:buNone/>
            </a:pPr>
            <a:r>
              <a:rPr lang="es-AR" dirty="0" smtClean="0"/>
              <a:t>--- Cambia el </a:t>
            </a:r>
            <a:r>
              <a:rPr lang="es-AR" dirty="0" err="1" smtClean="0"/>
              <a:t>Stack</a:t>
            </a:r>
            <a:r>
              <a:rPr lang="es-AR" dirty="0" smtClean="0"/>
              <a:t> ---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267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2 Niveles de privilegio:</a:t>
            </a:r>
          </a:p>
          <a:p>
            <a:pPr lvl="1"/>
            <a:r>
              <a:rPr lang="es-AR" dirty="0"/>
              <a:t>PRIVILEGIADO, en el que puede acceder a </a:t>
            </a:r>
            <a:r>
              <a:rPr lang="es-AR" dirty="0" smtClean="0"/>
              <a:t>todos los recursos </a:t>
            </a:r>
            <a:endParaRPr lang="es-AR" dirty="0"/>
          </a:p>
          <a:p>
            <a:pPr lvl="1"/>
            <a:r>
              <a:rPr lang="es-AR" dirty="0" smtClean="0"/>
              <a:t>NO-PRIVILEGIADO</a:t>
            </a:r>
            <a:r>
              <a:rPr lang="es-AR" dirty="0"/>
              <a:t>, en el que se limitan </a:t>
            </a:r>
            <a:r>
              <a:rPr lang="es-AR" dirty="0" smtClean="0"/>
              <a:t>ciertos recursos “</a:t>
            </a:r>
            <a:r>
              <a:rPr lang="es-AR" dirty="0"/>
              <a:t>sensibles” para la operación del sistema.</a:t>
            </a:r>
          </a:p>
          <a:p>
            <a:pPr lvl="1"/>
            <a:endParaRPr lang="es-AR" dirty="0"/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mtClean="0"/>
              <a:t>Modelo de programación Cortex 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0320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Modelo </a:t>
            </a:r>
            <a:r>
              <a:rPr lang="es-AR" dirty="0" smtClean="0"/>
              <a:t>ARM</a:t>
            </a:r>
          </a:p>
          <a:p>
            <a:r>
              <a:rPr lang="es-AR" dirty="0" smtClean="0"/>
              <a:t>Evolución de arquitectura ARM</a:t>
            </a:r>
          </a:p>
          <a:p>
            <a:r>
              <a:rPr lang="es-AR" dirty="0" err="1" smtClean="0"/>
              <a:t>Cortex</a:t>
            </a:r>
            <a:endParaRPr lang="es-AR" dirty="0" smtClean="0"/>
          </a:p>
          <a:p>
            <a:r>
              <a:rPr lang="es-AR" dirty="0" smtClean="0"/>
              <a:t>ISA (</a:t>
            </a:r>
            <a:r>
              <a:rPr lang="en-US" dirty="0"/>
              <a:t>Instruction Set </a:t>
            </a:r>
            <a:r>
              <a:rPr lang="en-US" dirty="0" smtClean="0"/>
              <a:t>Architecture)</a:t>
            </a:r>
          </a:p>
          <a:p>
            <a:endParaRPr lang="es-AR" dirty="0" smtClean="0"/>
          </a:p>
          <a:p>
            <a:endParaRPr lang="es-AR" dirty="0" smtClean="0"/>
          </a:p>
          <a:p>
            <a:endParaRPr lang="es-AR" dirty="0" smtClean="0"/>
          </a:p>
          <a:p>
            <a:endParaRPr lang="es-AR" dirty="0" smtClean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79279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mtClean="0"/>
              <a:t>Modelo de programación Cortex M</a:t>
            </a:r>
            <a:endParaRPr lang="es-A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5564"/>
            <a:ext cx="9144000" cy="339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4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  <a:buFontTx/>
              <a:buChar char="•"/>
            </a:pPr>
            <a:r>
              <a:rPr lang="es-AR" altLang="es-AR" b="1" dirty="0" smtClean="0"/>
              <a:t>La arquitectura ARM es Load / Store entonces</a:t>
            </a:r>
            <a:r>
              <a:rPr lang="es-AR" altLang="es-AR" dirty="0" smtClean="0"/>
              <a:t>:</a:t>
            </a:r>
          </a:p>
          <a:p>
            <a:pPr lvl="1">
              <a:lnSpc>
                <a:spcPct val="80000"/>
              </a:lnSpc>
            </a:pPr>
            <a:r>
              <a:rPr lang="es-AR" altLang="es-AR" dirty="0" smtClean="0"/>
              <a:t>No hay </a:t>
            </a:r>
            <a:r>
              <a:rPr lang="es-AR" altLang="es-AR" dirty="0" smtClean="0"/>
              <a:t>operaciones </a:t>
            </a:r>
            <a:r>
              <a:rPr lang="es-AR" altLang="es-AR" dirty="0" smtClean="0"/>
              <a:t>memoria - memoria.</a:t>
            </a:r>
          </a:p>
          <a:p>
            <a:pPr lvl="1">
              <a:lnSpc>
                <a:spcPct val="80000"/>
              </a:lnSpc>
            </a:pPr>
            <a:r>
              <a:rPr lang="es-AR" altLang="es-AR" dirty="0" smtClean="0"/>
              <a:t>Debemos cargar los datos en los registros antes de usarlos.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s-AR" altLang="es-AR" b="1" dirty="0" smtClean="0"/>
              <a:t>En la práctica debemos</a:t>
            </a:r>
            <a:r>
              <a:rPr lang="es-AR" altLang="es-AR" dirty="0" smtClean="0"/>
              <a:t>:</a:t>
            </a:r>
          </a:p>
          <a:p>
            <a:pPr lvl="1">
              <a:lnSpc>
                <a:spcPct val="80000"/>
              </a:lnSpc>
            </a:pPr>
            <a:r>
              <a:rPr lang="es-AR" altLang="es-AR" dirty="0" smtClean="0"/>
              <a:t>Cargar los datos de la memoria en registros.</a:t>
            </a:r>
          </a:p>
          <a:p>
            <a:pPr lvl="1">
              <a:lnSpc>
                <a:spcPct val="80000"/>
              </a:lnSpc>
            </a:pPr>
            <a:r>
              <a:rPr lang="es-AR" altLang="es-AR" dirty="0" smtClean="0"/>
              <a:t>Procesar los datos en los registros usando todas las instrucciones disponibles sin enlentecer el procesamiento con accesos a memoria.</a:t>
            </a:r>
          </a:p>
          <a:p>
            <a:pPr lvl="1">
              <a:lnSpc>
                <a:spcPct val="80000"/>
              </a:lnSpc>
            </a:pPr>
            <a:r>
              <a:rPr lang="es-AR" altLang="es-AR" dirty="0" smtClean="0"/>
              <a:t>Almacenar los resultados en los registros.</a:t>
            </a:r>
            <a:endParaRPr lang="es-AR" altLang="es-AR" b="1" dirty="0" smtClean="0"/>
          </a:p>
          <a:p>
            <a:pPr>
              <a:lnSpc>
                <a:spcPct val="80000"/>
              </a:lnSpc>
              <a:buFontTx/>
              <a:buChar char="•"/>
            </a:pPr>
            <a:r>
              <a:rPr lang="es-AR" altLang="es-AR" b="1" dirty="0" smtClean="0"/>
              <a:t>ARM posee tres conjuntos de instrucciones que mueven datos desde y hacia la memoria:</a:t>
            </a:r>
            <a:endParaRPr lang="es-AR" altLang="es-AR" dirty="0" smtClean="0"/>
          </a:p>
          <a:p>
            <a:pPr lvl="1">
              <a:lnSpc>
                <a:spcPct val="80000"/>
              </a:lnSpc>
            </a:pPr>
            <a:r>
              <a:rPr lang="es-AR" altLang="es-AR" dirty="0" smtClean="0"/>
              <a:t>Transferencias de registros simples (LDR / STR).</a:t>
            </a:r>
          </a:p>
          <a:p>
            <a:pPr lvl="1">
              <a:lnSpc>
                <a:spcPct val="80000"/>
              </a:lnSpc>
            </a:pPr>
            <a:r>
              <a:rPr lang="es-AR" altLang="es-AR" dirty="0" smtClean="0"/>
              <a:t>Transferencia de datos en bloque (LDM/STM).</a:t>
            </a:r>
          </a:p>
          <a:p>
            <a:pPr lvl="1">
              <a:lnSpc>
                <a:spcPct val="80000"/>
              </a:lnSpc>
            </a:pPr>
            <a:r>
              <a:rPr lang="es-AR" altLang="es-AR" dirty="0" smtClean="0"/>
              <a:t>Swap de datos simples(SWP).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824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80000"/>
              </a:lnSpc>
            </a:pPr>
            <a:r>
              <a:rPr lang="es-AR" altLang="es-AR" dirty="0" smtClean="0"/>
              <a:t>Load y Store Word, Byte o </a:t>
            </a:r>
            <a:r>
              <a:rPr lang="es-AR" altLang="es-AR" dirty="0" err="1" smtClean="0"/>
              <a:t>Halfwords</a:t>
            </a:r>
            <a:endParaRPr lang="es-AR" altLang="es-AR" dirty="0" smtClean="0"/>
          </a:p>
          <a:p>
            <a:pPr lvl="2">
              <a:lnSpc>
                <a:spcPct val="80000"/>
              </a:lnSpc>
            </a:pPr>
            <a:r>
              <a:rPr lang="es-AR" altLang="es-AR" dirty="0" smtClean="0"/>
              <a:t>LDR / STR / LDRB / STRB / LDRH / STRH</a:t>
            </a:r>
          </a:p>
          <a:p>
            <a:pPr lvl="1">
              <a:lnSpc>
                <a:spcPct val="80000"/>
              </a:lnSpc>
            </a:pPr>
            <a:r>
              <a:rPr lang="es-AR" altLang="es-AR" dirty="0" smtClean="0"/>
              <a:t>Pueden ser signadas</a:t>
            </a:r>
          </a:p>
          <a:p>
            <a:pPr lvl="2">
              <a:lnSpc>
                <a:spcPct val="80000"/>
              </a:lnSpc>
            </a:pPr>
            <a:r>
              <a:rPr lang="es-AR" altLang="es-AR" dirty="0" smtClean="0"/>
              <a:t>LDRSB / LDRSH</a:t>
            </a:r>
          </a:p>
          <a:p>
            <a:pPr lvl="1">
              <a:lnSpc>
                <a:spcPct val="80000"/>
              </a:lnSpc>
            </a:pPr>
            <a:r>
              <a:rPr lang="es-AR" altLang="es-AR" dirty="0" err="1" smtClean="0"/>
              <a:t>Puden</a:t>
            </a:r>
            <a:r>
              <a:rPr lang="es-AR" altLang="es-AR" dirty="0" smtClean="0"/>
              <a:t> ser condicionalmente </a:t>
            </a:r>
            <a:r>
              <a:rPr lang="es-AR" altLang="es-AR" dirty="0" err="1" smtClean="0"/>
              <a:t>ejacutadas</a:t>
            </a:r>
            <a:endParaRPr lang="es-AR" altLang="es-AR" dirty="0" smtClean="0"/>
          </a:p>
          <a:p>
            <a:pPr lvl="2">
              <a:lnSpc>
                <a:spcPct val="80000"/>
              </a:lnSpc>
            </a:pPr>
            <a:r>
              <a:rPr lang="es-AR" altLang="es-AR" dirty="0" smtClean="0"/>
              <a:t>LDREQB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s-AR" altLang="es-AR" dirty="0" smtClean="0"/>
              <a:t>Sintaxis:</a:t>
            </a:r>
          </a:p>
          <a:p>
            <a:pPr lvl="1">
              <a:lnSpc>
                <a:spcPct val="80000"/>
              </a:lnSpc>
            </a:pPr>
            <a:r>
              <a:rPr lang="es-AR" altLang="es-AR" dirty="0" smtClean="0"/>
              <a:t>&lt;LDR|STR&gt;{&lt;</a:t>
            </a:r>
            <a:r>
              <a:rPr lang="es-AR" altLang="es-AR" dirty="0" err="1" smtClean="0"/>
              <a:t>cond</a:t>
            </a:r>
            <a:r>
              <a:rPr lang="es-AR" altLang="es-AR" dirty="0" smtClean="0"/>
              <a:t>&gt;}{&lt;</a:t>
            </a:r>
            <a:r>
              <a:rPr lang="es-AR" altLang="es-AR" dirty="0" err="1" smtClean="0"/>
              <a:t>size</a:t>
            </a:r>
            <a:r>
              <a:rPr lang="es-AR" altLang="es-AR" dirty="0" smtClean="0"/>
              <a:t>&gt;} </a:t>
            </a:r>
            <a:r>
              <a:rPr lang="es-AR" altLang="es-AR" dirty="0" err="1" smtClean="0"/>
              <a:t>Rd</a:t>
            </a:r>
            <a:r>
              <a:rPr lang="es-AR" altLang="es-AR" dirty="0" smtClean="0"/>
              <a:t>, &lt;</a:t>
            </a:r>
            <a:r>
              <a:rPr lang="es-AR" altLang="es-AR" dirty="0" err="1" smtClean="0"/>
              <a:t>address</a:t>
            </a:r>
            <a:r>
              <a:rPr lang="es-AR" altLang="es-AR" dirty="0" smtClean="0"/>
              <a:t>&gt;</a:t>
            </a:r>
          </a:p>
          <a:p>
            <a:pPr lvl="2">
              <a:lnSpc>
                <a:spcPct val="80000"/>
              </a:lnSpc>
            </a:pPr>
            <a:endParaRPr lang="es-AR" altLang="es-AR" dirty="0" smtClean="0"/>
          </a:p>
          <a:p>
            <a:pPr lvl="2">
              <a:lnSpc>
                <a:spcPct val="80000"/>
              </a:lnSpc>
            </a:pPr>
            <a:endParaRPr lang="en-US" altLang="es-AR" dirty="0" smtClean="0"/>
          </a:p>
          <a:p>
            <a:pPr lvl="2">
              <a:lnSpc>
                <a:spcPct val="80000"/>
              </a:lnSpc>
            </a:pPr>
            <a:endParaRPr lang="en-US" altLang="es-AR" dirty="0"/>
          </a:p>
          <a:p>
            <a:pPr lvl="2">
              <a:lnSpc>
                <a:spcPct val="80000"/>
              </a:lnSpc>
            </a:pPr>
            <a:endParaRPr lang="en-US" alt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1200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8" y="16148"/>
            <a:ext cx="9144868" cy="677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639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grpSp>
        <p:nvGrpSpPr>
          <p:cNvPr id="4" name="Group 40"/>
          <p:cNvGrpSpPr>
            <a:grpSpLocks/>
          </p:cNvGrpSpPr>
          <p:nvPr/>
        </p:nvGrpSpPr>
        <p:grpSpPr bwMode="auto">
          <a:xfrm>
            <a:off x="295275" y="3429000"/>
            <a:ext cx="8315325" cy="2971800"/>
            <a:chOff x="148" y="2152"/>
            <a:chExt cx="4902" cy="1796"/>
          </a:xfrm>
        </p:grpSpPr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148" y="3070"/>
              <a:ext cx="1314" cy="768"/>
              <a:chOff x="148" y="3070"/>
              <a:chExt cx="1314" cy="768"/>
            </a:xfrm>
          </p:grpSpPr>
          <p:sp>
            <p:nvSpPr>
              <p:cNvPr id="33" name="Rectangle 8"/>
              <p:cNvSpPr>
                <a:spLocks noChangeArrowheads="1"/>
              </p:cNvSpPr>
              <p:nvPr/>
            </p:nvSpPr>
            <p:spPr bwMode="auto">
              <a:xfrm>
                <a:off x="840" y="3276"/>
                <a:ext cx="548" cy="182"/>
              </a:xfrm>
              <a:prstGeom prst="rect">
                <a:avLst/>
              </a:prstGeom>
              <a:gradFill rotWithShape="0">
                <a:gsLst>
                  <a:gs pos="0">
                    <a:srgbClr val="CECECE">
                      <a:gamma/>
                      <a:tint val="10196"/>
                      <a:invGamma/>
                    </a:srgbClr>
                  </a:gs>
                  <a:gs pos="100000">
                    <a:srgbClr val="CECECE"/>
                  </a:gs>
                </a:gsLst>
                <a:path path="shape">
                  <a:fillToRect l="50000" t="50000" r="50000" b="50000"/>
                </a:path>
              </a:gra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lIns="91631" tIns="45822" rIns="91631" bIns="45822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4" name="Rectangle 9"/>
              <p:cNvSpPr>
                <a:spLocks noChangeArrowheads="1"/>
              </p:cNvSpPr>
              <p:nvPr/>
            </p:nvSpPr>
            <p:spPr bwMode="auto">
              <a:xfrm>
                <a:off x="790" y="3070"/>
                <a:ext cx="672" cy="1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631" tIns="45822" rIns="91631" bIns="45822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s-AR"/>
                  <a:t>r1</a:t>
                </a:r>
              </a:p>
            </p:txBody>
          </p:sp>
          <p:sp>
            <p:nvSpPr>
              <p:cNvPr id="35" name="Rectangle 10"/>
              <p:cNvSpPr>
                <a:spLocks noChangeArrowheads="1"/>
              </p:cNvSpPr>
              <p:nvPr/>
            </p:nvSpPr>
            <p:spPr bwMode="auto">
              <a:xfrm>
                <a:off x="837" y="3280"/>
                <a:ext cx="558" cy="1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631" tIns="45822" rIns="91631" bIns="45822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s-AR"/>
                  <a:t>0x200</a:t>
                </a:r>
              </a:p>
            </p:txBody>
          </p:sp>
          <p:sp>
            <p:nvSpPr>
              <p:cNvPr id="36" name="Rectangle 11"/>
              <p:cNvSpPr>
                <a:spLocks noChangeArrowheads="1"/>
              </p:cNvSpPr>
              <p:nvPr/>
            </p:nvSpPr>
            <p:spPr bwMode="auto">
              <a:xfrm>
                <a:off x="148" y="3196"/>
                <a:ext cx="671" cy="6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631" tIns="45822" rIns="91631" bIns="45822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s-AR" dirty="0" err="1" smtClean="0"/>
                  <a:t>Registro</a:t>
                </a:r>
                <a:endParaRPr lang="en-US" altLang="es-AR" dirty="0"/>
              </a:p>
              <a:p>
                <a:pPr algn="ctr">
                  <a:spcBef>
                    <a:spcPct val="50000"/>
                  </a:spcBef>
                </a:pPr>
                <a:r>
                  <a:rPr lang="en-US" altLang="es-AR" dirty="0" smtClean="0"/>
                  <a:t>Base</a:t>
                </a:r>
                <a:r>
                  <a:rPr lang="en-US" altLang="es-AR" dirty="0"/>
                  <a:t/>
                </a:r>
                <a:br>
                  <a:rPr lang="en-US" altLang="es-AR" dirty="0"/>
                </a:br>
                <a:endParaRPr lang="en-US" altLang="es-AR" dirty="0"/>
              </a:p>
            </p:txBody>
          </p:sp>
        </p:grpSp>
        <p:sp>
          <p:nvSpPr>
            <p:cNvPr id="6" name="Line 13"/>
            <p:cNvSpPr>
              <a:spLocks noChangeShapeType="1"/>
            </p:cNvSpPr>
            <p:nvPr/>
          </p:nvSpPr>
          <p:spPr bwMode="auto">
            <a:xfrm>
              <a:off x="1510" y="3400"/>
              <a:ext cx="3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631" tIns="45822" rIns="91631" bIns="45822">
              <a:spAutoFit/>
            </a:bodyPr>
            <a:lstStyle/>
            <a:p>
              <a:endParaRPr lang="es-AR"/>
            </a:p>
          </p:txBody>
        </p:sp>
        <p:grpSp>
          <p:nvGrpSpPr>
            <p:cNvPr id="7" name="Group 26"/>
            <p:cNvGrpSpPr>
              <a:grpSpLocks/>
            </p:cNvGrpSpPr>
            <p:nvPr/>
          </p:nvGrpSpPr>
          <p:grpSpPr bwMode="auto">
            <a:xfrm>
              <a:off x="2344" y="2152"/>
              <a:ext cx="672" cy="1796"/>
              <a:chOff x="2344" y="2152"/>
              <a:chExt cx="672" cy="1796"/>
            </a:xfrm>
          </p:grpSpPr>
          <p:sp>
            <p:nvSpPr>
              <p:cNvPr id="21" name="Rectangle 14"/>
              <p:cNvSpPr>
                <a:spLocks noChangeArrowheads="1"/>
              </p:cNvSpPr>
              <p:nvPr/>
            </p:nvSpPr>
            <p:spPr bwMode="auto">
              <a:xfrm>
                <a:off x="2344" y="2152"/>
                <a:ext cx="672" cy="1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631" tIns="45822" rIns="91631" bIns="45822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s-AR"/>
                  <a:t>Memory</a:t>
                </a:r>
              </a:p>
            </p:txBody>
          </p:sp>
          <p:grpSp>
            <p:nvGrpSpPr>
              <p:cNvPr id="22" name="Group 25"/>
              <p:cNvGrpSpPr>
                <a:grpSpLocks/>
              </p:cNvGrpSpPr>
              <p:nvPr/>
            </p:nvGrpSpPr>
            <p:grpSpPr bwMode="auto">
              <a:xfrm>
                <a:off x="2392" y="2354"/>
                <a:ext cx="560" cy="1594"/>
                <a:chOff x="2392" y="2354"/>
                <a:chExt cx="560" cy="1594"/>
              </a:xfrm>
            </p:grpSpPr>
            <p:sp>
              <p:nvSpPr>
                <p:cNvPr id="23" name="Rectangle 15"/>
                <p:cNvSpPr>
                  <a:spLocks noChangeArrowheads="1"/>
                </p:cNvSpPr>
                <p:nvPr/>
              </p:nvSpPr>
              <p:spPr bwMode="auto">
                <a:xfrm>
                  <a:off x="2396" y="2354"/>
                  <a:ext cx="556" cy="42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1631" tIns="45822" rIns="91631" bIns="45822">
                  <a:spAutoFit/>
                </a:bodyPr>
                <a:lstStyle/>
                <a:p>
                  <a:endParaRPr lang="es-AR"/>
                </a:p>
              </p:txBody>
            </p:sp>
            <p:sp>
              <p:nvSpPr>
                <p:cNvPr id="24" name="Line 16"/>
                <p:cNvSpPr>
                  <a:spLocks noChangeShapeType="1"/>
                </p:cNvSpPr>
                <p:nvPr/>
              </p:nvSpPr>
              <p:spPr bwMode="auto">
                <a:xfrm>
                  <a:off x="2674" y="2386"/>
                  <a:ext cx="0" cy="3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1631" tIns="45822" rIns="91631" bIns="45822">
                  <a:spAutoFit/>
                </a:bodyPr>
                <a:lstStyle/>
                <a:p>
                  <a:endParaRPr lang="es-AR"/>
                </a:p>
              </p:txBody>
            </p:sp>
            <p:grpSp>
              <p:nvGrpSpPr>
                <p:cNvPr id="25" name="Group 21"/>
                <p:cNvGrpSpPr>
                  <a:grpSpLocks/>
                </p:cNvGrpSpPr>
                <p:nvPr/>
              </p:nvGrpSpPr>
              <p:grpSpPr bwMode="auto">
                <a:xfrm>
                  <a:off x="2396" y="2786"/>
                  <a:ext cx="556" cy="706"/>
                  <a:chOff x="2396" y="2786"/>
                  <a:chExt cx="556" cy="706"/>
                </a:xfrm>
              </p:grpSpPr>
              <p:sp>
                <p:nvSpPr>
                  <p:cNvPr id="29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396" y="2965"/>
                    <a:ext cx="556" cy="17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1631" tIns="45822" rIns="91631" bIns="45822">
                    <a:spAutoFit/>
                  </a:bodyPr>
                  <a:lstStyle/>
                  <a:p>
                    <a:endParaRPr lang="es-AR"/>
                  </a:p>
                </p:txBody>
              </p:sp>
              <p:sp>
                <p:nvSpPr>
                  <p:cNvPr id="30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396" y="2786"/>
                    <a:ext cx="556" cy="171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1631" tIns="45822" rIns="91631" bIns="45822">
                    <a:spAutoFit/>
                  </a:bodyPr>
                  <a:lstStyle/>
                  <a:p>
                    <a:endParaRPr lang="es-AR"/>
                  </a:p>
                </p:txBody>
              </p:sp>
              <p:sp>
                <p:nvSpPr>
                  <p:cNvPr id="3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396" y="3322"/>
                    <a:ext cx="556" cy="17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1631" tIns="45822" rIns="91631" bIns="45822">
                    <a:spAutoFit/>
                  </a:bodyPr>
                  <a:lstStyle/>
                  <a:p>
                    <a:endParaRPr lang="es-AR"/>
                  </a:p>
                </p:txBody>
              </p:sp>
              <p:sp>
                <p:nvSpPr>
                  <p:cNvPr id="32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396" y="3143"/>
                    <a:ext cx="556" cy="171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1631" tIns="45822" rIns="91631" bIns="45822">
                    <a:spAutoFit/>
                  </a:bodyPr>
                  <a:lstStyle/>
                  <a:p>
                    <a:endParaRPr lang="es-AR"/>
                  </a:p>
                </p:txBody>
              </p:sp>
            </p:grpSp>
            <p:sp>
              <p:nvSpPr>
                <p:cNvPr id="26" name="Rectangle 22"/>
                <p:cNvSpPr>
                  <a:spLocks noChangeArrowheads="1"/>
                </p:cNvSpPr>
                <p:nvPr/>
              </p:nvSpPr>
              <p:spPr bwMode="auto">
                <a:xfrm>
                  <a:off x="2396" y="3500"/>
                  <a:ext cx="556" cy="44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1631" tIns="45822" rIns="91631" bIns="45822">
                  <a:spAutoFit/>
                </a:bodyPr>
                <a:lstStyle/>
                <a:p>
                  <a:endParaRPr lang="es-AR"/>
                </a:p>
              </p:txBody>
            </p:sp>
            <p:sp>
              <p:nvSpPr>
                <p:cNvPr id="27" name="Line 23"/>
                <p:cNvSpPr>
                  <a:spLocks noChangeShapeType="1"/>
                </p:cNvSpPr>
                <p:nvPr/>
              </p:nvSpPr>
              <p:spPr bwMode="auto">
                <a:xfrm>
                  <a:off x="2674" y="3580"/>
                  <a:ext cx="0" cy="3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1631" tIns="45822" rIns="91631" bIns="45822">
                  <a:spAutoFit/>
                </a:bodyPr>
                <a:lstStyle/>
                <a:p>
                  <a:endParaRPr lang="es-AR"/>
                </a:p>
              </p:txBody>
            </p:sp>
            <p:sp>
              <p:nvSpPr>
                <p:cNvPr id="28" name="Rectangle 24"/>
                <p:cNvSpPr>
                  <a:spLocks noChangeArrowheads="1"/>
                </p:cNvSpPr>
                <p:nvPr/>
              </p:nvSpPr>
              <p:spPr bwMode="auto">
                <a:xfrm>
                  <a:off x="2392" y="3328"/>
                  <a:ext cx="559" cy="1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1631" tIns="45822" rIns="91631" bIns="45822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s-AR"/>
                    <a:t>0x5</a:t>
                  </a:r>
                </a:p>
              </p:txBody>
            </p:sp>
          </p:grpSp>
        </p:grpSp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1786" y="3328"/>
              <a:ext cx="558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631" tIns="45822" rIns="91631" bIns="45822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s-AR" sz="1400" b="0"/>
                <a:t>0x200</a:t>
              </a:r>
            </a:p>
          </p:txBody>
        </p:sp>
        <p:grpSp>
          <p:nvGrpSpPr>
            <p:cNvPr id="9" name="Group 32"/>
            <p:cNvGrpSpPr>
              <a:grpSpLocks/>
            </p:cNvGrpSpPr>
            <p:nvPr/>
          </p:nvGrpSpPr>
          <p:grpSpPr bwMode="auto">
            <a:xfrm>
              <a:off x="487" y="2164"/>
              <a:ext cx="1314" cy="683"/>
              <a:chOff x="487" y="2164"/>
              <a:chExt cx="1314" cy="683"/>
            </a:xfrm>
          </p:grpSpPr>
          <p:sp>
            <p:nvSpPr>
              <p:cNvPr id="17" name="Rectangle 28"/>
              <p:cNvSpPr>
                <a:spLocks noChangeArrowheads="1"/>
              </p:cNvSpPr>
              <p:nvPr/>
            </p:nvSpPr>
            <p:spPr bwMode="auto">
              <a:xfrm>
                <a:off x="1179" y="2370"/>
                <a:ext cx="548" cy="182"/>
              </a:xfrm>
              <a:prstGeom prst="rect">
                <a:avLst/>
              </a:prstGeom>
              <a:gradFill rotWithShape="0">
                <a:gsLst>
                  <a:gs pos="0">
                    <a:srgbClr val="CECECE">
                      <a:gamma/>
                      <a:tint val="10196"/>
                      <a:invGamma/>
                    </a:srgbClr>
                  </a:gs>
                  <a:gs pos="100000">
                    <a:srgbClr val="CECECE"/>
                  </a:gs>
                </a:gsLst>
                <a:path path="shape">
                  <a:fillToRect l="50000" t="50000" r="50000" b="50000"/>
                </a:path>
              </a:gra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lIns="91631" tIns="45822" rIns="91631" bIns="45822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18" name="Rectangle 29"/>
              <p:cNvSpPr>
                <a:spLocks noChangeArrowheads="1"/>
              </p:cNvSpPr>
              <p:nvPr/>
            </p:nvSpPr>
            <p:spPr bwMode="auto">
              <a:xfrm>
                <a:off x="1129" y="2164"/>
                <a:ext cx="672" cy="1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631" tIns="45822" rIns="91631" bIns="45822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s-AR"/>
                  <a:t>r0</a:t>
                </a:r>
              </a:p>
            </p:txBody>
          </p:sp>
          <p:sp>
            <p:nvSpPr>
              <p:cNvPr id="19" name="Rectangle 30"/>
              <p:cNvSpPr>
                <a:spLocks noChangeArrowheads="1"/>
              </p:cNvSpPr>
              <p:nvPr/>
            </p:nvSpPr>
            <p:spPr bwMode="auto">
              <a:xfrm>
                <a:off x="1176" y="2374"/>
                <a:ext cx="558" cy="1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631" tIns="45822" rIns="91631" bIns="45822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s-AR"/>
                  <a:t>0x5</a:t>
                </a:r>
              </a:p>
            </p:txBody>
          </p:sp>
          <p:sp>
            <p:nvSpPr>
              <p:cNvPr id="20" name="Rectangle 31"/>
              <p:cNvSpPr>
                <a:spLocks noChangeArrowheads="1"/>
              </p:cNvSpPr>
              <p:nvPr/>
            </p:nvSpPr>
            <p:spPr bwMode="auto">
              <a:xfrm>
                <a:off x="487" y="2289"/>
                <a:ext cx="671" cy="5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631" tIns="45822" rIns="91631" bIns="45822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s-AR" dirty="0" err="1" smtClean="0"/>
                  <a:t>Registro</a:t>
                </a:r>
                <a:r>
                  <a:rPr lang="en-US" altLang="es-AR" dirty="0" smtClean="0"/>
                  <a:t> </a:t>
                </a:r>
                <a:r>
                  <a:rPr lang="en-US" altLang="es-AR" dirty="0" err="1" smtClean="0"/>
                  <a:t>fuente</a:t>
                </a:r>
                <a:r>
                  <a:rPr lang="en-US" altLang="es-AR" dirty="0" smtClean="0"/>
                  <a:t> para </a:t>
                </a:r>
                <a:r>
                  <a:rPr lang="en-US" altLang="es-AR" dirty="0"/>
                  <a:t>STR</a:t>
                </a:r>
              </a:p>
            </p:txBody>
          </p:sp>
        </p:grpSp>
        <p:sp>
          <p:nvSpPr>
            <p:cNvPr id="10" name="Line 33"/>
            <p:cNvSpPr>
              <a:spLocks noChangeShapeType="1"/>
            </p:cNvSpPr>
            <p:nvPr/>
          </p:nvSpPr>
          <p:spPr bwMode="auto">
            <a:xfrm>
              <a:off x="1816" y="2620"/>
              <a:ext cx="522" cy="7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631" tIns="45822" rIns="91631" bIns="45822">
              <a:spAutoFit/>
            </a:bodyPr>
            <a:lstStyle/>
            <a:p>
              <a:endParaRPr lang="es-AR"/>
            </a:p>
          </p:txBody>
        </p:sp>
        <p:grpSp>
          <p:nvGrpSpPr>
            <p:cNvPr id="11" name="Group 38"/>
            <p:cNvGrpSpPr>
              <a:grpSpLocks/>
            </p:cNvGrpSpPr>
            <p:nvPr/>
          </p:nvGrpSpPr>
          <p:grpSpPr bwMode="auto">
            <a:xfrm>
              <a:off x="3629" y="3106"/>
              <a:ext cx="1421" cy="803"/>
              <a:chOff x="3629" y="3106"/>
              <a:chExt cx="1421" cy="803"/>
            </a:xfrm>
          </p:grpSpPr>
          <p:sp>
            <p:nvSpPr>
              <p:cNvPr id="13" name="Rectangle 34"/>
              <p:cNvSpPr>
                <a:spLocks noChangeArrowheads="1"/>
              </p:cNvSpPr>
              <p:nvPr/>
            </p:nvSpPr>
            <p:spPr bwMode="auto">
              <a:xfrm>
                <a:off x="3675" y="3312"/>
                <a:ext cx="555" cy="182"/>
              </a:xfrm>
              <a:prstGeom prst="rect">
                <a:avLst/>
              </a:prstGeom>
              <a:gradFill rotWithShape="0">
                <a:gsLst>
                  <a:gs pos="0">
                    <a:srgbClr val="CECECE">
                      <a:gamma/>
                      <a:tint val="10196"/>
                      <a:invGamma/>
                    </a:srgbClr>
                  </a:gs>
                  <a:gs pos="100000">
                    <a:srgbClr val="CECECE"/>
                  </a:gs>
                </a:gsLst>
                <a:path path="shape">
                  <a:fillToRect l="50000" t="50000" r="50000" b="50000"/>
                </a:path>
              </a:gra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lIns="91631" tIns="45822" rIns="91631" bIns="45822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14" name="Rectangle 35"/>
              <p:cNvSpPr>
                <a:spLocks noChangeArrowheads="1"/>
              </p:cNvSpPr>
              <p:nvPr/>
            </p:nvSpPr>
            <p:spPr bwMode="auto">
              <a:xfrm>
                <a:off x="3629" y="3106"/>
                <a:ext cx="673" cy="1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631" tIns="45822" rIns="91631" bIns="45822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s-AR"/>
                  <a:t>r2</a:t>
                </a:r>
              </a:p>
            </p:txBody>
          </p:sp>
          <p:sp>
            <p:nvSpPr>
              <p:cNvPr id="15" name="Rectangle 36"/>
              <p:cNvSpPr>
                <a:spLocks noChangeArrowheads="1"/>
              </p:cNvSpPr>
              <p:nvPr/>
            </p:nvSpPr>
            <p:spPr bwMode="auto">
              <a:xfrm>
                <a:off x="3677" y="3315"/>
                <a:ext cx="559" cy="1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631" tIns="45822" rIns="91631" bIns="45822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s-AR"/>
                  <a:t>0x5</a:t>
                </a:r>
              </a:p>
            </p:txBody>
          </p:sp>
          <p:sp>
            <p:nvSpPr>
              <p:cNvPr id="16" name="Rectangle 37"/>
              <p:cNvSpPr>
                <a:spLocks noChangeArrowheads="1"/>
              </p:cNvSpPr>
              <p:nvPr/>
            </p:nvSpPr>
            <p:spPr bwMode="auto">
              <a:xfrm>
                <a:off x="4238" y="3183"/>
                <a:ext cx="812" cy="7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631" tIns="45822" rIns="91631" bIns="45822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s-AR" dirty="0" err="1" smtClean="0"/>
                  <a:t>Registro</a:t>
                </a:r>
                <a:endParaRPr lang="en-US" altLang="es-AR" dirty="0" smtClean="0"/>
              </a:p>
              <a:p>
                <a:pPr algn="ctr">
                  <a:spcBef>
                    <a:spcPct val="50000"/>
                  </a:spcBef>
                </a:pPr>
                <a:r>
                  <a:rPr lang="en-US" altLang="es-AR" dirty="0" err="1" smtClean="0"/>
                  <a:t>Destino</a:t>
                </a:r>
                <a:endParaRPr lang="en-US" altLang="es-AR" dirty="0" smtClean="0"/>
              </a:p>
              <a:p>
                <a:pPr algn="ctr">
                  <a:spcBef>
                    <a:spcPct val="50000"/>
                  </a:spcBef>
                </a:pPr>
                <a:r>
                  <a:rPr lang="en-US" altLang="es-AR" dirty="0" smtClean="0"/>
                  <a:t>para </a:t>
                </a:r>
                <a:r>
                  <a:rPr lang="en-US" altLang="es-AR" dirty="0"/>
                  <a:t>LDR</a:t>
                </a:r>
              </a:p>
            </p:txBody>
          </p:sp>
        </p:grpSp>
        <p:sp>
          <p:nvSpPr>
            <p:cNvPr id="12" name="Line 39"/>
            <p:cNvSpPr>
              <a:spLocks noChangeShapeType="1"/>
            </p:cNvSpPr>
            <p:nvPr/>
          </p:nvSpPr>
          <p:spPr bwMode="auto">
            <a:xfrm>
              <a:off x="3058" y="3424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631" tIns="45822" rIns="91631" bIns="45822">
              <a:spAutoFit/>
            </a:bodyPr>
            <a:lstStyle/>
            <a:p>
              <a:endParaRPr lang="es-AR"/>
            </a:p>
          </p:txBody>
        </p:sp>
      </p:grpSp>
      <p:sp>
        <p:nvSpPr>
          <p:cNvPr id="37" name="36 Rectángulo"/>
          <p:cNvSpPr/>
          <p:nvPr/>
        </p:nvSpPr>
        <p:spPr>
          <a:xfrm>
            <a:off x="542057" y="1628800"/>
            <a:ext cx="78701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s-AR" sz="2800" dirty="0"/>
              <a:t>STR r0, [r1]	</a:t>
            </a:r>
            <a:endParaRPr lang="en-US" altLang="es-AR" sz="2800" dirty="0" smtClean="0"/>
          </a:p>
          <a:p>
            <a:pPr lvl="1"/>
            <a:r>
              <a:rPr lang="en-US" altLang="es-AR" sz="2800" dirty="0" smtClean="0"/>
              <a:t>LDR </a:t>
            </a:r>
            <a:r>
              <a:rPr lang="en-US" altLang="es-AR" sz="2800" dirty="0"/>
              <a:t>r2, [r1]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177281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Rectangle 7"/>
          <p:cNvSpPr txBox="1">
            <a:spLocks noChangeArrowheads="1"/>
          </p:cNvSpPr>
          <p:nvPr/>
        </p:nvSpPr>
        <p:spPr>
          <a:xfrm>
            <a:off x="457200" y="1447800"/>
            <a:ext cx="8153400" cy="4953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 New Roman" pitchFamily="18" charset="0"/>
              <a:buNone/>
            </a:pPr>
            <a:r>
              <a:rPr lang="en-US" altLang="es-AR" sz="2000" dirty="0" err="1" smtClean="0"/>
              <a:t>Ejemplo</a:t>
            </a:r>
            <a:r>
              <a:rPr lang="en-US" altLang="es-AR" sz="2000" dirty="0" smtClean="0"/>
              <a:t>: STR r0, [r1], #12</a:t>
            </a:r>
          </a:p>
          <a:p>
            <a:pPr>
              <a:buFont typeface="Times New Roman" pitchFamily="18" charset="0"/>
              <a:buNone/>
            </a:pPr>
            <a:endParaRPr lang="en-US" altLang="es-AR" sz="2000" dirty="0" smtClean="0"/>
          </a:p>
          <a:p>
            <a:pPr>
              <a:buFont typeface="Times New Roman" pitchFamily="18" charset="0"/>
              <a:buNone/>
            </a:pPr>
            <a:endParaRPr lang="en-US" altLang="es-AR" sz="2000" dirty="0" smtClean="0"/>
          </a:p>
          <a:p>
            <a:pPr>
              <a:buFont typeface="Times New Roman" pitchFamily="18" charset="0"/>
              <a:buNone/>
            </a:pPr>
            <a:endParaRPr lang="en-US" altLang="es-AR" sz="2000" dirty="0" smtClean="0"/>
          </a:p>
          <a:p>
            <a:pPr>
              <a:buFont typeface="Times New Roman" pitchFamily="18" charset="0"/>
              <a:buNone/>
            </a:pPr>
            <a:endParaRPr lang="en-US" altLang="es-AR" sz="2000" dirty="0" smtClean="0"/>
          </a:p>
          <a:p>
            <a:pPr>
              <a:buFont typeface="Times New Roman" pitchFamily="18" charset="0"/>
              <a:buNone/>
            </a:pPr>
            <a:endParaRPr lang="en-US" altLang="es-AR" sz="2000" dirty="0" smtClean="0"/>
          </a:p>
          <a:p>
            <a:pPr>
              <a:buFont typeface="Times New Roman" pitchFamily="18" charset="0"/>
              <a:buNone/>
            </a:pPr>
            <a:endParaRPr lang="en-US" altLang="es-AR" sz="2000" dirty="0" smtClean="0"/>
          </a:p>
          <a:p>
            <a:pPr>
              <a:buFont typeface="Times New Roman" pitchFamily="18" charset="0"/>
              <a:buNone/>
            </a:pPr>
            <a:endParaRPr lang="en-US" altLang="es-AR" sz="2000" dirty="0" smtClean="0"/>
          </a:p>
          <a:p>
            <a:pPr>
              <a:lnSpc>
                <a:spcPct val="70000"/>
              </a:lnSpc>
              <a:buFont typeface="Times New Roman" pitchFamily="18" charset="0"/>
              <a:buNone/>
            </a:pPr>
            <a:endParaRPr lang="en-US" altLang="es-AR" sz="2000" dirty="0" smtClean="0"/>
          </a:p>
          <a:p>
            <a:pPr>
              <a:lnSpc>
                <a:spcPct val="70000"/>
              </a:lnSpc>
              <a:buFont typeface="Times New Roman" pitchFamily="18" charset="0"/>
              <a:buNone/>
            </a:pPr>
            <a:r>
              <a:rPr lang="en-US" altLang="es-AR" sz="2000" dirty="0" smtClean="0"/>
              <a:t>To auto-increment the base register to location 0x1f4 instead use:</a:t>
            </a:r>
          </a:p>
          <a:p>
            <a:pPr lvl="1"/>
            <a:r>
              <a:rPr lang="en-US" altLang="es-AR" sz="2000" b="1" dirty="0" smtClean="0"/>
              <a:t> </a:t>
            </a:r>
            <a:r>
              <a:rPr lang="en-US" altLang="es-AR" sz="2000" dirty="0" smtClean="0"/>
              <a:t>STR r0, [r1], #-12</a:t>
            </a:r>
          </a:p>
          <a:p>
            <a:pPr>
              <a:buFont typeface="Times New Roman" pitchFamily="18" charset="0"/>
              <a:buNone/>
            </a:pPr>
            <a:r>
              <a:rPr lang="en-US" altLang="es-AR" sz="2000" dirty="0" smtClean="0"/>
              <a:t>If r2 contains 3, auto-increment base register to 0x20c by multiplying this by 4:</a:t>
            </a:r>
          </a:p>
          <a:p>
            <a:pPr lvl="1"/>
            <a:r>
              <a:rPr lang="en-US" altLang="es-AR" sz="2000" dirty="0" smtClean="0"/>
              <a:t>STR r0, [r1], r2, LSL #2</a:t>
            </a:r>
            <a:endParaRPr lang="en-US" altLang="es-AR" sz="2000" dirty="0"/>
          </a:p>
        </p:txBody>
      </p:sp>
      <p:grpSp>
        <p:nvGrpSpPr>
          <p:cNvPr id="5" name="Group 46"/>
          <p:cNvGrpSpPr>
            <a:grpSpLocks/>
          </p:cNvGrpSpPr>
          <p:nvPr/>
        </p:nvGrpSpPr>
        <p:grpSpPr bwMode="auto">
          <a:xfrm>
            <a:off x="358775" y="1563688"/>
            <a:ext cx="8434388" cy="3512829"/>
            <a:chOff x="226" y="985"/>
            <a:chExt cx="5315" cy="2214"/>
          </a:xfrm>
        </p:grpSpPr>
        <p:grpSp>
          <p:nvGrpSpPr>
            <p:cNvPr id="6" name="Group 12"/>
            <p:cNvGrpSpPr>
              <a:grpSpLocks/>
            </p:cNvGrpSpPr>
            <p:nvPr/>
          </p:nvGrpSpPr>
          <p:grpSpPr bwMode="auto">
            <a:xfrm>
              <a:off x="229" y="2273"/>
              <a:ext cx="1320" cy="926"/>
              <a:chOff x="229" y="2273"/>
              <a:chExt cx="1320" cy="926"/>
            </a:xfrm>
          </p:grpSpPr>
          <p:sp>
            <p:nvSpPr>
              <p:cNvPr id="40" name="Rectangle 8"/>
              <p:cNvSpPr>
                <a:spLocks noChangeArrowheads="1"/>
              </p:cNvSpPr>
              <p:nvPr/>
            </p:nvSpPr>
            <p:spPr bwMode="auto">
              <a:xfrm>
                <a:off x="924" y="2487"/>
                <a:ext cx="553" cy="190"/>
              </a:xfrm>
              <a:prstGeom prst="rect">
                <a:avLst/>
              </a:prstGeom>
              <a:gradFill rotWithShape="0">
                <a:gsLst>
                  <a:gs pos="0">
                    <a:srgbClr val="CECECE">
                      <a:gamma/>
                      <a:tint val="10196"/>
                      <a:invGamma/>
                    </a:srgbClr>
                  </a:gs>
                  <a:gs pos="100000">
                    <a:srgbClr val="CECECE"/>
                  </a:gs>
                </a:gsLst>
                <a:path path="shape">
                  <a:fillToRect l="50000" t="50000" r="50000" b="50000"/>
                </a:path>
              </a:gra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lIns="91520" tIns="45768" rIns="91520" bIns="45768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41" name="Rectangle 9"/>
              <p:cNvSpPr>
                <a:spLocks noChangeArrowheads="1"/>
              </p:cNvSpPr>
              <p:nvPr/>
            </p:nvSpPr>
            <p:spPr bwMode="auto">
              <a:xfrm>
                <a:off x="877" y="2273"/>
                <a:ext cx="672" cy="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520" tIns="45768" rIns="91520" bIns="45768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s-AR"/>
                  <a:t>r1</a:t>
                </a:r>
              </a:p>
            </p:txBody>
          </p:sp>
          <p:sp>
            <p:nvSpPr>
              <p:cNvPr id="42" name="Rectangle 10"/>
              <p:cNvSpPr>
                <a:spLocks noChangeArrowheads="1"/>
              </p:cNvSpPr>
              <p:nvPr/>
            </p:nvSpPr>
            <p:spPr bwMode="auto">
              <a:xfrm>
                <a:off x="925" y="2492"/>
                <a:ext cx="558" cy="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520" tIns="45768" rIns="91520" bIns="45768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s-AR"/>
                  <a:t>0x200</a:t>
                </a:r>
              </a:p>
            </p:txBody>
          </p:sp>
          <p:sp>
            <p:nvSpPr>
              <p:cNvPr id="43" name="Rectangle 11"/>
              <p:cNvSpPr>
                <a:spLocks noChangeArrowheads="1"/>
              </p:cNvSpPr>
              <p:nvPr/>
            </p:nvSpPr>
            <p:spPr bwMode="auto">
              <a:xfrm>
                <a:off x="229" y="2355"/>
                <a:ext cx="672" cy="8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520" tIns="45768" rIns="91520" bIns="45768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s-AR" dirty="0" err="1" smtClean="0"/>
                  <a:t>Registro</a:t>
                </a:r>
                <a:r>
                  <a:rPr lang="en-US" altLang="es-AR" dirty="0"/>
                  <a:t/>
                </a:r>
                <a:br>
                  <a:rPr lang="en-US" altLang="es-AR" dirty="0"/>
                </a:br>
                <a:r>
                  <a:rPr lang="en-US" altLang="es-AR" dirty="0" smtClean="0"/>
                  <a:t>Base</a:t>
                </a:r>
              </a:p>
              <a:p>
                <a:pPr algn="ctr">
                  <a:spcBef>
                    <a:spcPct val="50000"/>
                  </a:spcBef>
                </a:pPr>
                <a:r>
                  <a:rPr lang="en-US" altLang="es-AR" dirty="0" smtClean="0"/>
                  <a:t>Original</a:t>
                </a:r>
                <a:r>
                  <a:rPr lang="en-US" altLang="es-AR" dirty="0"/>
                  <a:t/>
                </a:r>
                <a:br>
                  <a:rPr lang="en-US" altLang="es-AR" dirty="0"/>
                </a:br>
                <a:endParaRPr lang="en-US" altLang="es-AR" dirty="0"/>
              </a:p>
            </p:txBody>
          </p:sp>
        </p:grpSp>
        <p:sp>
          <p:nvSpPr>
            <p:cNvPr id="7" name="Line 13"/>
            <p:cNvSpPr>
              <a:spLocks noChangeShapeType="1"/>
            </p:cNvSpPr>
            <p:nvPr/>
          </p:nvSpPr>
          <p:spPr bwMode="auto">
            <a:xfrm>
              <a:off x="2170" y="2278"/>
              <a:ext cx="52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520" tIns="45768" rIns="91520" bIns="45768">
              <a:spAutoFit/>
            </a:bodyPr>
            <a:lstStyle/>
            <a:p>
              <a:endParaRPr lang="es-AR"/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136" y="985"/>
              <a:ext cx="678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520" tIns="45768" rIns="91520" bIns="45768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s-AR"/>
                <a:t>Memory</a:t>
              </a:r>
            </a:p>
          </p:txBody>
        </p: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3180" y="1174"/>
              <a:ext cx="563" cy="1664"/>
              <a:chOff x="3180" y="1174"/>
              <a:chExt cx="563" cy="1664"/>
            </a:xfrm>
          </p:grpSpPr>
          <p:sp>
            <p:nvSpPr>
              <p:cNvPr id="30" name="Rectangle 15"/>
              <p:cNvSpPr>
                <a:spLocks noChangeArrowheads="1"/>
              </p:cNvSpPr>
              <p:nvPr/>
            </p:nvSpPr>
            <p:spPr bwMode="auto">
              <a:xfrm>
                <a:off x="3182" y="1174"/>
                <a:ext cx="561" cy="44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520" tIns="45768" rIns="91520" bIns="45768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1" name="Line 16"/>
              <p:cNvSpPr>
                <a:spLocks noChangeShapeType="1"/>
              </p:cNvSpPr>
              <p:nvPr/>
            </p:nvSpPr>
            <p:spPr bwMode="auto">
              <a:xfrm>
                <a:off x="3463" y="1208"/>
                <a:ext cx="0" cy="35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520" tIns="45768" rIns="91520" bIns="45768">
                <a:spAutoFit/>
              </a:bodyPr>
              <a:lstStyle/>
              <a:p>
                <a:endParaRPr lang="es-AR"/>
              </a:p>
            </p:txBody>
          </p:sp>
          <p:grpSp>
            <p:nvGrpSpPr>
              <p:cNvPr id="32" name="Group 21"/>
              <p:cNvGrpSpPr>
                <a:grpSpLocks/>
              </p:cNvGrpSpPr>
              <p:nvPr/>
            </p:nvGrpSpPr>
            <p:grpSpPr bwMode="auto">
              <a:xfrm>
                <a:off x="3182" y="1625"/>
                <a:ext cx="561" cy="737"/>
                <a:chOff x="3182" y="1625"/>
                <a:chExt cx="561" cy="737"/>
              </a:xfrm>
            </p:grpSpPr>
            <p:sp>
              <p:nvSpPr>
                <p:cNvPr id="36" name="Rectangle 17"/>
                <p:cNvSpPr>
                  <a:spLocks noChangeArrowheads="1"/>
                </p:cNvSpPr>
                <p:nvPr/>
              </p:nvSpPr>
              <p:spPr bwMode="auto">
                <a:xfrm>
                  <a:off x="3182" y="1812"/>
                  <a:ext cx="561" cy="1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1520" tIns="45768" rIns="91520" bIns="45768">
                  <a:spAutoFit/>
                </a:bodyPr>
                <a:lstStyle/>
                <a:p>
                  <a:endParaRPr lang="es-AR"/>
                </a:p>
              </p:txBody>
            </p:sp>
            <p:sp>
              <p:nvSpPr>
                <p:cNvPr id="37" name="Rectangle 18"/>
                <p:cNvSpPr>
                  <a:spLocks noChangeArrowheads="1"/>
                </p:cNvSpPr>
                <p:nvPr/>
              </p:nvSpPr>
              <p:spPr bwMode="auto">
                <a:xfrm>
                  <a:off x="3182" y="1625"/>
                  <a:ext cx="561" cy="179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1520" tIns="45768" rIns="91520" bIns="45768">
                  <a:spAutoFit/>
                </a:bodyPr>
                <a:lstStyle/>
                <a:p>
                  <a:endParaRPr lang="es-AR"/>
                </a:p>
              </p:txBody>
            </p:sp>
            <p:sp>
              <p:nvSpPr>
                <p:cNvPr id="38" name="Rectangle 19"/>
                <p:cNvSpPr>
                  <a:spLocks noChangeArrowheads="1"/>
                </p:cNvSpPr>
                <p:nvPr/>
              </p:nvSpPr>
              <p:spPr bwMode="auto">
                <a:xfrm>
                  <a:off x="3182" y="2184"/>
                  <a:ext cx="561" cy="17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1520" tIns="45768" rIns="91520" bIns="45768">
                  <a:spAutoFit/>
                </a:bodyPr>
                <a:lstStyle/>
                <a:p>
                  <a:endParaRPr lang="es-AR"/>
                </a:p>
              </p:txBody>
            </p:sp>
            <p:sp>
              <p:nvSpPr>
                <p:cNvPr id="39" name="Rectangle 20"/>
                <p:cNvSpPr>
                  <a:spLocks noChangeArrowheads="1"/>
                </p:cNvSpPr>
                <p:nvPr/>
              </p:nvSpPr>
              <p:spPr bwMode="auto">
                <a:xfrm>
                  <a:off x="3182" y="1997"/>
                  <a:ext cx="561" cy="179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1520" tIns="45768" rIns="91520" bIns="45768">
                  <a:spAutoFit/>
                </a:bodyPr>
                <a:lstStyle/>
                <a:p>
                  <a:endParaRPr lang="es-AR"/>
                </a:p>
              </p:txBody>
            </p:sp>
          </p:grpSp>
          <p:sp>
            <p:nvSpPr>
              <p:cNvPr id="33" name="Rectangle 22"/>
              <p:cNvSpPr>
                <a:spLocks noChangeArrowheads="1"/>
              </p:cNvSpPr>
              <p:nvPr/>
            </p:nvSpPr>
            <p:spPr bwMode="auto">
              <a:xfrm>
                <a:off x="3182" y="2370"/>
                <a:ext cx="561" cy="46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520" tIns="45768" rIns="91520" bIns="45768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4" name="Line 23"/>
              <p:cNvSpPr>
                <a:spLocks noChangeShapeType="1"/>
              </p:cNvSpPr>
              <p:nvPr/>
            </p:nvSpPr>
            <p:spPr bwMode="auto">
              <a:xfrm>
                <a:off x="3463" y="2454"/>
                <a:ext cx="0" cy="35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520" tIns="45768" rIns="91520" bIns="45768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5" name="Rectangle 24"/>
              <p:cNvSpPr>
                <a:spLocks noChangeArrowheads="1"/>
              </p:cNvSpPr>
              <p:nvPr/>
            </p:nvSpPr>
            <p:spPr bwMode="auto">
              <a:xfrm>
                <a:off x="3180" y="2179"/>
                <a:ext cx="558" cy="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520" tIns="45768" rIns="91520" bIns="45768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s-AR"/>
                  <a:t>0x5</a:t>
                </a:r>
              </a:p>
            </p:txBody>
          </p:sp>
        </p:grpSp>
        <p:sp>
          <p:nvSpPr>
            <p:cNvPr id="10" name="Rectangle 26"/>
            <p:cNvSpPr>
              <a:spLocks noChangeArrowheads="1"/>
            </p:cNvSpPr>
            <p:nvPr/>
          </p:nvSpPr>
          <p:spPr bwMode="auto">
            <a:xfrm>
              <a:off x="2614" y="2204"/>
              <a:ext cx="563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520" tIns="45768" rIns="91520" bIns="45768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s-AR" sz="1400" b="0"/>
                <a:t>0x200</a:t>
              </a:r>
            </a:p>
          </p:txBody>
        </p:sp>
        <p:grpSp>
          <p:nvGrpSpPr>
            <p:cNvPr id="11" name="Group 32"/>
            <p:cNvGrpSpPr>
              <a:grpSpLocks/>
            </p:cNvGrpSpPr>
            <p:nvPr/>
          </p:nvGrpSpPr>
          <p:grpSpPr bwMode="auto">
            <a:xfrm>
              <a:off x="4234" y="1385"/>
              <a:ext cx="1307" cy="550"/>
              <a:chOff x="4234" y="1385"/>
              <a:chExt cx="1307" cy="550"/>
            </a:xfrm>
          </p:grpSpPr>
          <p:grpSp>
            <p:nvGrpSpPr>
              <p:cNvPr id="25" name="Group 30"/>
              <p:cNvGrpSpPr>
                <a:grpSpLocks/>
              </p:cNvGrpSpPr>
              <p:nvPr/>
            </p:nvGrpSpPr>
            <p:grpSpPr bwMode="auto">
              <a:xfrm>
                <a:off x="4234" y="1385"/>
                <a:ext cx="672" cy="416"/>
                <a:chOff x="4234" y="1385"/>
                <a:chExt cx="672" cy="416"/>
              </a:xfrm>
            </p:grpSpPr>
            <p:sp>
              <p:nvSpPr>
                <p:cNvPr id="27" name="Rectangle 27"/>
                <p:cNvSpPr>
                  <a:spLocks noChangeArrowheads="1"/>
                </p:cNvSpPr>
                <p:nvPr/>
              </p:nvSpPr>
              <p:spPr bwMode="auto">
                <a:xfrm>
                  <a:off x="4281" y="1599"/>
                  <a:ext cx="554" cy="190"/>
                </a:xfrm>
                <a:prstGeom prst="rect">
                  <a:avLst/>
                </a:prstGeom>
                <a:gradFill rotWithShape="0">
                  <a:gsLst>
                    <a:gs pos="0">
                      <a:srgbClr val="CECECE">
                        <a:gamma/>
                        <a:tint val="10196"/>
                        <a:invGamma/>
                      </a:srgbClr>
                    </a:gs>
                    <a:gs pos="100000">
                      <a:srgbClr val="CECECE"/>
                    </a:gs>
                  </a:gsLst>
                  <a:path path="shape">
                    <a:fillToRect l="50000" t="50000" r="50000" b="50000"/>
                  </a:path>
                </a:gra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bg2"/>
                  </a:outerShdw>
                </a:effectLst>
              </p:spPr>
              <p:txBody>
                <a:bodyPr lIns="91520" tIns="45768" rIns="91520" bIns="45768">
                  <a:spAutoFit/>
                </a:bodyPr>
                <a:lstStyle/>
                <a:p>
                  <a:endParaRPr lang="es-AR"/>
                </a:p>
              </p:txBody>
            </p:sp>
            <p:sp>
              <p:nvSpPr>
                <p:cNvPr id="28" name="Rectangle 28"/>
                <p:cNvSpPr>
                  <a:spLocks noChangeArrowheads="1"/>
                </p:cNvSpPr>
                <p:nvPr/>
              </p:nvSpPr>
              <p:spPr bwMode="auto">
                <a:xfrm>
                  <a:off x="4234" y="1385"/>
                  <a:ext cx="672" cy="1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1520" tIns="45768" rIns="91520" bIns="45768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s-AR"/>
                    <a:t>r0</a:t>
                  </a:r>
                </a:p>
              </p:txBody>
            </p:sp>
            <p:sp>
              <p:nvSpPr>
                <p:cNvPr id="29" name="Rectangle 29"/>
                <p:cNvSpPr>
                  <a:spLocks noChangeArrowheads="1"/>
                </p:cNvSpPr>
                <p:nvPr/>
              </p:nvSpPr>
              <p:spPr bwMode="auto">
                <a:xfrm>
                  <a:off x="4282" y="1604"/>
                  <a:ext cx="558" cy="1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1520" tIns="45768" rIns="91520" bIns="45768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s-AR"/>
                    <a:t>0x5</a:t>
                  </a:r>
                </a:p>
              </p:txBody>
            </p:sp>
          </p:grpSp>
          <p:sp>
            <p:nvSpPr>
              <p:cNvPr id="26" name="Rectangle 31"/>
              <p:cNvSpPr>
                <a:spLocks noChangeArrowheads="1"/>
              </p:cNvSpPr>
              <p:nvPr/>
            </p:nvSpPr>
            <p:spPr bwMode="auto">
              <a:xfrm>
                <a:off x="4869" y="1460"/>
                <a:ext cx="672" cy="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520" tIns="45768" rIns="91520" bIns="45768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s-AR"/>
                  <a:t>Source</a:t>
                </a:r>
                <a:br>
                  <a:rPr lang="en-US" altLang="es-AR"/>
                </a:br>
                <a:r>
                  <a:rPr lang="en-US" altLang="es-AR"/>
                  <a:t>Register</a:t>
                </a:r>
                <a:br>
                  <a:rPr lang="en-US" altLang="es-AR"/>
                </a:br>
                <a:r>
                  <a:rPr lang="en-US" altLang="es-AR"/>
                  <a:t>for STR</a:t>
                </a:r>
              </a:p>
            </p:txBody>
          </p:sp>
        </p:grpSp>
        <p:sp>
          <p:nvSpPr>
            <p:cNvPr id="12" name="Line 33"/>
            <p:cNvSpPr>
              <a:spLocks noChangeShapeType="1"/>
            </p:cNvSpPr>
            <p:nvPr/>
          </p:nvSpPr>
          <p:spPr bwMode="auto">
            <a:xfrm flipV="1">
              <a:off x="3802" y="1832"/>
              <a:ext cx="460" cy="4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520" tIns="45768" rIns="91520" bIns="45768">
              <a:spAutoFit/>
            </a:bodyPr>
            <a:lstStyle/>
            <a:p>
              <a:endParaRPr lang="es-AR"/>
            </a:p>
          </p:txBody>
        </p:sp>
        <p:grpSp>
          <p:nvGrpSpPr>
            <p:cNvPr id="13" name="Group 37"/>
            <p:cNvGrpSpPr>
              <a:grpSpLocks/>
            </p:cNvGrpSpPr>
            <p:nvPr/>
          </p:nvGrpSpPr>
          <p:grpSpPr bwMode="auto">
            <a:xfrm>
              <a:off x="1819" y="1433"/>
              <a:ext cx="672" cy="417"/>
              <a:chOff x="1819" y="1433"/>
              <a:chExt cx="672" cy="417"/>
            </a:xfrm>
          </p:grpSpPr>
          <p:sp>
            <p:nvSpPr>
              <p:cNvPr id="22" name="Rectangle 34"/>
              <p:cNvSpPr>
                <a:spLocks noChangeArrowheads="1"/>
              </p:cNvSpPr>
              <p:nvPr/>
            </p:nvSpPr>
            <p:spPr bwMode="auto">
              <a:xfrm>
                <a:off x="1878" y="1647"/>
                <a:ext cx="554" cy="191"/>
              </a:xfrm>
              <a:prstGeom prst="rect">
                <a:avLst/>
              </a:prstGeom>
              <a:gradFill rotWithShape="0">
                <a:gsLst>
                  <a:gs pos="0">
                    <a:srgbClr val="CECECE">
                      <a:gamma/>
                      <a:tint val="10196"/>
                      <a:invGamma/>
                    </a:srgbClr>
                  </a:gs>
                  <a:gs pos="100000">
                    <a:srgbClr val="CECECE"/>
                  </a:gs>
                </a:gsLst>
                <a:path path="shape">
                  <a:fillToRect l="50000" t="50000" r="50000" b="50000"/>
                </a:path>
              </a:gra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lIns="91520" tIns="45768" rIns="91520" bIns="45768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23" name="Rectangle 35"/>
              <p:cNvSpPr>
                <a:spLocks noChangeArrowheads="1"/>
              </p:cNvSpPr>
              <p:nvPr/>
            </p:nvSpPr>
            <p:spPr bwMode="auto">
              <a:xfrm>
                <a:off x="1819" y="1433"/>
                <a:ext cx="672" cy="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520" tIns="45768" rIns="91520" bIns="45768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s-AR"/>
                  <a:t>Offset</a:t>
                </a:r>
              </a:p>
            </p:txBody>
          </p:sp>
          <p:sp>
            <p:nvSpPr>
              <p:cNvPr id="24" name="Rectangle 36"/>
              <p:cNvSpPr>
                <a:spLocks noChangeArrowheads="1"/>
              </p:cNvSpPr>
              <p:nvPr/>
            </p:nvSpPr>
            <p:spPr bwMode="auto">
              <a:xfrm>
                <a:off x="1891" y="1653"/>
                <a:ext cx="558" cy="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520" tIns="45768" rIns="91520" bIns="45768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s-AR"/>
                  <a:t>12</a:t>
                </a:r>
              </a:p>
            </p:txBody>
          </p:sp>
        </p:grpSp>
        <p:sp>
          <p:nvSpPr>
            <p:cNvPr id="14" name="Rectangle 38"/>
            <p:cNvSpPr>
              <a:spLocks noChangeArrowheads="1"/>
            </p:cNvSpPr>
            <p:nvPr/>
          </p:nvSpPr>
          <p:spPr bwMode="auto">
            <a:xfrm>
              <a:off x="2608" y="1676"/>
              <a:ext cx="563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520" tIns="45768" rIns="91520" bIns="45768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s-AR" sz="1400" b="0"/>
                <a:t>0x20c</a:t>
              </a:r>
            </a:p>
          </p:txBody>
        </p:sp>
        <p:sp>
          <p:nvSpPr>
            <p:cNvPr id="15" name="Line 39"/>
            <p:cNvSpPr>
              <a:spLocks noChangeShapeType="1"/>
            </p:cNvSpPr>
            <p:nvPr/>
          </p:nvSpPr>
          <p:spPr bwMode="auto">
            <a:xfrm flipV="1">
              <a:off x="2170" y="1894"/>
              <a:ext cx="0" cy="7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520" tIns="45768" rIns="91520" bIns="45768">
              <a:spAutoFit/>
            </a:bodyPr>
            <a:lstStyle/>
            <a:p>
              <a:endParaRPr lang="es-AR"/>
            </a:p>
          </p:txBody>
        </p:sp>
        <p:sp>
          <p:nvSpPr>
            <p:cNvPr id="16" name="Rectangle 40"/>
            <p:cNvSpPr>
              <a:spLocks noChangeArrowheads="1"/>
            </p:cNvSpPr>
            <p:nvPr/>
          </p:nvSpPr>
          <p:spPr bwMode="auto">
            <a:xfrm>
              <a:off x="926" y="1613"/>
              <a:ext cx="561" cy="199"/>
            </a:xfrm>
            <a:prstGeom prst="rect">
              <a:avLst/>
            </a:prstGeom>
            <a:gradFill rotWithShape="0">
              <a:gsLst>
                <a:gs pos="0">
                  <a:srgbClr val="CECECE"/>
                </a:gs>
                <a:gs pos="100000">
                  <a:srgbClr val="CECECE">
                    <a:gamma/>
                    <a:tint val="10196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CECECE"/>
              </a:outerShdw>
            </a:effectLst>
          </p:spPr>
          <p:txBody>
            <a:bodyPr lIns="91520" tIns="45768" rIns="91520" bIns="45768">
              <a:spAutoFit/>
            </a:bodyPr>
            <a:lstStyle/>
            <a:p>
              <a:endParaRPr lang="es-AR"/>
            </a:p>
          </p:txBody>
        </p:sp>
        <p:sp>
          <p:nvSpPr>
            <p:cNvPr id="17" name="Rectangle 41"/>
            <p:cNvSpPr>
              <a:spLocks noChangeArrowheads="1"/>
            </p:cNvSpPr>
            <p:nvPr/>
          </p:nvSpPr>
          <p:spPr bwMode="auto">
            <a:xfrm>
              <a:off x="880" y="1411"/>
              <a:ext cx="678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520" tIns="45768" rIns="91520" bIns="45768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s-AR" b="0" i="1"/>
                <a:t>r1</a:t>
              </a:r>
            </a:p>
          </p:txBody>
        </p:sp>
        <p:sp>
          <p:nvSpPr>
            <p:cNvPr id="18" name="Rectangle 42"/>
            <p:cNvSpPr>
              <a:spLocks noChangeArrowheads="1"/>
            </p:cNvSpPr>
            <p:nvPr/>
          </p:nvSpPr>
          <p:spPr bwMode="auto">
            <a:xfrm>
              <a:off x="928" y="1621"/>
              <a:ext cx="563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520" tIns="45768" rIns="91520" bIns="45768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s-AR" b="0" i="1"/>
                <a:t>0x20c</a:t>
              </a:r>
            </a:p>
          </p:txBody>
        </p:sp>
        <p:sp>
          <p:nvSpPr>
            <p:cNvPr id="19" name="Rectangle 43"/>
            <p:cNvSpPr>
              <a:spLocks noChangeArrowheads="1"/>
            </p:cNvSpPr>
            <p:nvPr/>
          </p:nvSpPr>
          <p:spPr bwMode="auto">
            <a:xfrm>
              <a:off x="226" y="1465"/>
              <a:ext cx="822" cy="6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520" tIns="45768" rIns="91520" bIns="45768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s-AR" i="1" dirty="0" err="1" smtClean="0"/>
                <a:t>Registro</a:t>
              </a:r>
              <a:endParaRPr lang="en-US" altLang="es-AR" i="1" dirty="0" smtClean="0"/>
            </a:p>
            <a:p>
              <a:pPr algn="ctr">
                <a:spcBef>
                  <a:spcPct val="50000"/>
                </a:spcBef>
              </a:pPr>
              <a:r>
                <a:rPr lang="en-US" altLang="es-AR" b="0" i="1" dirty="0" smtClean="0"/>
                <a:t>Base </a:t>
              </a:r>
              <a:r>
                <a:rPr lang="en-US" altLang="es-AR" b="0" i="1" dirty="0" err="1" smtClean="0"/>
                <a:t>actualizado</a:t>
              </a:r>
              <a:endParaRPr lang="en-US" altLang="es-AR" b="0" i="1" dirty="0"/>
            </a:p>
          </p:txBody>
        </p:sp>
        <p:sp>
          <p:nvSpPr>
            <p:cNvPr id="20" name="Line 44"/>
            <p:cNvSpPr>
              <a:spLocks noChangeShapeType="1"/>
            </p:cNvSpPr>
            <p:nvPr/>
          </p:nvSpPr>
          <p:spPr bwMode="auto">
            <a:xfrm flipH="1">
              <a:off x="1558" y="2608"/>
              <a:ext cx="61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520" tIns="45768" rIns="91520" bIns="45768">
              <a:spAutoFit/>
            </a:bodyPr>
            <a:lstStyle/>
            <a:p>
              <a:endParaRPr lang="es-AR"/>
            </a:p>
          </p:txBody>
        </p:sp>
        <p:sp>
          <p:nvSpPr>
            <p:cNvPr id="21" name="Line 45"/>
            <p:cNvSpPr>
              <a:spLocks noChangeShapeType="1"/>
            </p:cNvSpPr>
            <p:nvPr/>
          </p:nvSpPr>
          <p:spPr bwMode="auto">
            <a:xfrm flipH="1">
              <a:off x="1540" y="1732"/>
              <a:ext cx="29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520" tIns="45768" rIns="91520" bIns="45768">
              <a:spAutoFit/>
            </a:bodyPr>
            <a:lstStyle/>
            <a:p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300753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Ejemplo: Copiar bloque de memoria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Copiar un bloque de memoria de 12 </a:t>
            </a:r>
            <a:r>
              <a:rPr lang="es-AR" dirty="0" err="1" smtClean="0"/>
              <a:t>words</a:t>
            </a:r>
            <a:r>
              <a:rPr lang="es-AR" dirty="0" smtClean="0"/>
              <a:t> (48 bytes) de largo de la posición apuntada por R12 a la posición apuntada por R13</a:t>
            </a:r>
          </a:p>
          <a:p>
            <a:pPr lvl="1"/>
            <a:r>
              <a:rPr lang="es-AR" dirty="0"/>
              <a:t>LDMIA r12!, {r0-r11} ; </a:t>
            </a:r>
            <a:r>
              <a:rPr lang="es-AR" dirty="0" smtClean="0"/>
              <a:t>cargar 48 </a:t>
            </a:r>
            <a:r>
              <a:rPr lang="es-AR" dirty="0"/>
              <a:t>bytes</a:t>
            </a:r>
          </a:p>
          <a:p>
            <a:pPr lvl="1"/>
            <a:r>
              <a:rPr lang="es-AR" dirty="0"/>
              <a:t>STMIA r13!, {r0-r11} ; </a:t>
            </a:r>
            <a:r>
              <a:rPr lang="es-AR" dirty="0" smtClean="0"/>
              <a:t>y almacenarlos</a:t>
            </a:r>
          </a:p>
          <a:p>
            <a:pPr lvl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4461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Ltd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AR" sz="2400" dirty="0" smtClean="0"/>
              <a:t>Derivada de ACORN </a:t>
            </a:r>
            <a:r>
              <a:rPr lang="es-AR" sz="2400" dirty="0" err="1" smtClean="0"/>
              <a:t>Computers</a:t>
            </a:r>
            <a:r>
              <a:rPr lang="es-AR" sz="2400" dirty="0" smtClean="0"/>
              <a:t> que en 1980 producía la BBC Micro y </a:t>
            </a:r>
            <a:r>
              <a:rPr lang="es-AR" sz="2400" dirty="0"/>
              <a:t>b</a:t>
            </a:r>
            <a:r>
              <a:rPr lang="es-AR" sz="2400" dirty="0" smtClean="0"/>
              <a:t>uscando una alternativa a los micros de la época (68000 - 80286) Steve </a:t>
            </a:r>
            <a:r>
              <a:rPr lang="es-AR" sz="2400" dirty="0" err="1" smtClean="0"/>
              <a:t>Furber</a:t>
            </a:r>
            <a:r>
              <a:rPr lang="es-AR" sz="2400" dirty="0" smtClean="0"/>
              <a:t> y </a:t>
            </a:r>
            <a:r>
              <a:rPr lang="es-AR" sz="2400" dirty="0" err="1" smtClean="0"/>
              <a:t>Sophie</a:t>
            </a:r>
            <a:r>
              <a:rPr lang="es-AR" sz="2400" dirty="0" smtClean="0"/>
              <a:t> Wilson crean el primer micro  ARM (</a:t>
            </a:r>
            <a:r>
              <a:rPr lang="es-AR" sz="2400" dirty="0" err="1" smtClean="0"/>
              <a:t>Acorn</a:t>
            </a:r>
            <a:r>
              <a:rPr lang="es-AR" sz="2400" dirty="0" smtClean="0"/>
              <a:t> RISC </a:t>
            </a:r>
            <a:r>
              <a:rPr lang="es-AR" sz="2400" dirty="0"/>
              <a:t>M</a:t>
            </a:r>
            <a:r>
              <a:rPr lang="es-AR" sz="2400" dirty="0" smtClean="0"/>
              <a:t>achine) </a:t>
            </a:r>
          </a:p>
          <a:p>
            <a:pPr>
              <a:lnSpc>
                <a:spcPct val="90000"/>
              </a:lnSpc>
            </a:pPr>
            <a:r>
              <a:rPr lang="es-AR" sz="2400" dirty="0" smtClean="0"/>
              <a:t>Posee 25000 transistores (el 286 tiene 134k)</a:t>
            </a:r>
            <a:endParaRPr lang="es-AR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149359"/>
            <a:ext cx="28575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437112"/>
            <a:ext cx="2213800" cy="146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332543" y="6077892"/>
            <a:ext cx="8631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								MOS 6502</a:t>
            </a:r>
          </a:p>
          <a:p>
            <a:r>
              <a:rPr lang="es-AR" dirty="0" smtClean="0"/>
              <a:t> </a:t>
            </a:r>
            <a:r>
              <a:rPr lang="es-AR" dirty="0"/>
              <a:t>http://www.futurama-latino.com/2014/11/ver-futurama-1x13-fry-y-la-fabrica-de.html</a:t>
            </a:r>
            <a:endParaRPr lang="es-AR" dirty="0"/>
          </a:p>
        </p:txBody>
      </p:sp>
      <p:sp>
        <p:nvSpPr>
          <p:cNvPr id="6" name="5 CuadroTexto"/>
          <p:cNvSpPr txBox="1"/>
          <p:nvPr/>
        </p:nvSpPr>
        <p:spPr>
          <a:xfrm>
            <a:off x="6108762" y="3780027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BBC Micro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7142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ARM</a:t>
            </a:r>
            <a:endParaRPr lang="es-AR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Simplicidad es la clave de la filosofía detrás de los diseños de ARM.</a:t>
            </a:r>
          </a:p>
          <a:p>
            <a:r>
              <a:rPr lang="es-AR" dirty="0" smtClean="0"/>
              <a:t>Procesadores RISC con pocas instrucciones sencillas y poca cantidad de compuertas.</a:t>
            </a:r>
          </a:p>
          <a:p>
            <a:r>
              <a:rPr lang="es-AR" dirty="0" smtClean="0"/>
              <a:t>Alta performance</a:t>
            </a:r>
          </a:p>
          <a:p>
            <a:r>
              <a:rPr lang="es-AR" dirty="0" smtClean="0"/>
              <a:t>Bajo consumo</a:t>
            </a:r>
          </a:p>
          <a:p>
            <a:r>
              <a:rPr lang="es-AR" dirty="0" smtClean="0"/>
              <a:t>Escaso tamaño del microchip</a:t>
            </a:r>
          </a:p>
          <a:p>
            <a:r>
              <a:rPr lang="es-AR" dirty="0" smtClean="0"/>
              <a:t>Herramientas de desarrollo libres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2060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44000" cy="5232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060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Empresas titulares </a:t>
            </a:r>
            <a:r>
              <a:rPr lang="es-AR" dirty="0"/>
              <a:t>de licencias </a:t>
            </a:r>
            <a:r>
              <a:rPr lang="es-AR" dirty="0" smtClean="0"/>
              <a:t>ARM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AR" dirty="0" smtClean="0"/>
              <a:t>Alcatel-</a:t>
            </a:r>
            <a:r>
              <a:rPr lang="es-AR" dirty="0" err="1" smtClean="0"/>
              <a:t>Lucent</a:t>
            </a:r>
            <a:r>
              <a:rPr lang="es-AR" dirty="0"/>
              <a:t>, Apple Inc., </a:t>
            </a:r>
            <a:r>
              <a:rPr lang="es-AR" dirty="0" err="1"/>
              <a:t>AppliedMicro</a:t>
            </a:r>
            <a:r>
              <a:rPr lang="es-AR" dirty="0"/>
              <a:t>, </a:t>
            </a:r>
            <a:r>
              <a:rPr lang="es-AR" dirty="0" err="1"/>
              <a:t>Atmel</a:t>
            </a:r>
            <a:r>
              <a:rPr lang="es-AR" dirty="0"/>
              <a:t>, Broadcom, Cirrus </a:t>
            </a:r>
            <a:r>
              <a:rPr lang="es-AR" dirty="0" err="1"/>
              <a:t>Logic</a:t>
            </a:r>
            <a:r>
              <a:rPr lang="es-AR" dirty="0"/>
              <a:t>, Digital </a:t>
            </a:r>
            <a:r>
              <a:rPr lang="es-AR" dirty="0" err="1"/>
              <a:t>Equipment</a:t>
            </a:r>
            <a:r>
              <a:rPr lang="es-AR" dirty="0"/>
              <a:t> </a:t>
            </a:r>
            <a:r>
              <a:rPr lang="es-AR" dirty="0" err="1"/>
              <a:t>Corporation</a:t>
            </a:r>
            <a:r>
              <a:rPr lang="es-AR" dirty="0"/>
              <a:t>, </a:t>
            </a:r>
            <a:r>
              <a:rPr lang="es-AR" dirty="0" err="1"/>
              <a:t>Ember</a:t>
            </a:r>
            <a:r>
              <a:rPr lang="es-AR" dirty="0"/>
              <a:t>, </a:t>
            </a:r>
            <a:r>
              <a:rPr lang="es-AR" dirty="0" err="1"/>
              <a:t>Energy</a:t>
            </a:r>
            <a:r>
              <a:rPr lang="es-AR" dirty="0"/>
              <a:t> Micro, </a:t>
            </a:r>
            <a:r>
              <a:rPr lang="es-AR" dirty="0" err="1"/>
              <a:t>Freescale</a:t>
            </a:r>
            <a:r>
              <a:rPr lang="es-AR" dirty="0"/>
              <a:t>, Intel (a través de DEC), LG, Marvell </a:t>
            </a:r>
            <a:r>
              <a:rPr lang="es-AR" dirty="0" err="1"/>
              <a:t>Technology</a:t>
            </a:r>
            <a:r>
              <a:rPr lang="es-AR" dirty="0"/>
              <a:t> </a:t>
            </a:r>
            <a:r>
              <a:rPr lang="es-AR" dirty="0" err="1"/>
              <a:t>Group</a:t>
            </a:r>
            <a:r>
              <a:rPr lang="es-AR" dirty="0"/>
              <a:t>, </a:t>
            </a:r>
            <a:r>
              <a:rPr lang="es-AR" dirty="0" err="1"/>
              <a:t>Microsemi</a:t>
            </a:r>
            <a:r>
              <a:rPr lang="es-AR" dirty="0"/>
              <a:t>, Microsoft, NEC, Nintendo, Nokia, </a:t>
            </a:r>
            <a:r>
              <a:rPr lang="es-AR" dirty="0" err="1"/>
              <a:t>Nuvoton</a:t>
            </a:r>
            <a:r>
              <a:rPr lang="es-AR" dirty="0"/>
              <a:t>, </a:t>
            </a:r>
            <a:r>
              <a:rPr lang="es-AR" dirty="0" err="1"/>
              <a:t>Nvidia</a:t>
            </a:r>
            <a:r>
              <a:rPr lang="es-AR" dirty="0"/>
              <a:t>, Sony, </a:t>
            </a:r>
            <a:r>
              <a:rPr lang="es-AR" dirty="0" err="1"/>
              <a:t>MediaTEK</a:t>
            </a:r>
            <a:r>
              <a:rPr lang="es-AR" dirty="0"/>
              <a:t>, NXP (antes Philips </a:t>
            </a:r>
            <a:r>
              <a:rPr lang="es-AR" dirty="0" err="1"/>
              <a:t>Semiconductors</a:t>
            </a:r>
            <a:r>
              <a:rPr lang="es-AR" dirty="0"/>
              <a:t>), </a:t>
            </a:r>
            <a:r>
              <a:rPr lang="es-AR" dirty="0" err="1"/>
              <a:t>Oki</a:t>
            </a:r>
            <a:r>
              <a:rPr lang="es-AR" dirty="0"/>
              <a:t>, ON Semiconductor, </a:t>
            </a:r>
            <a:r>
              <a:rPr lang="es-AR" dirty="0" err="1"/>
              <a:t>Psion</a:t>
            </a:r>
            <a:r>
              <a:rPr lang="es-AR" dirty="0"/>
              <a:t>, </a:t>
            </a:r>
            <a:r>
              <a:rPr lang="es-AR" dirty="0" err="1"/>
              <a:t>Qualcomm</a:t>
            </a:r>
            <a:r>
              <a:rPr lang="es-AR" dirty="0"/>
              <a:t>, Samsung, Sharp, </a:t>
            </a:r>
            <a:r>
              <a:rPr lang="es-AR" dirty="0" err="1"/>
              <a:t>STMicroelectronics</a:t>
            </a:r>
            <a:r>
              <a:rPr lang="es-AR" dirty="0"/>
              <a:t>, </a:t>
            </a:r>
            <a:r>
              <a:rPr lang="es-AR" dirty="0" err="1"/>
              <a:t>Symbios</a:t>
            </a:r>
            <a:r>
              <a:rPr lang="es-AR" dirty="0"/>
              <a:t> </a:t>
            </a:r>
            <a:r>
              <a:rPr lang="es-AR" dirty="0" err="1"/>
              <a:t>Logic</a:t>
            </a:r>
            <a:r>
              <a:rPr lang="es-AR" dirty="0"/>
              <a:t>, Texas Instruments, VLSI </a:t>
            </a:r>
            <a:r>
              <a:rPr lang="es-AR" dirty="0" err="1"/>
              <a:t>Technology</a:t>
            </a:r>
            <a:r>
              <a:rPr lang="es-AR" dirty="0"/>
              <a:t>, Yamaha, y </a:t>
            </a:r>
            <a:r>
              <a:rPr lang="es-AR" dirty="0" err="1"/>
              <a:t>ZiiLABS</a:t>
            </a:r>
            <a:r>
              <a:rPr lang="es-A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784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Evolución de arquitecturas ARM</a:t>
            </a:r>
            <a:endParaRPr lang="es-A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2191544"/>
            <a:ext cx="760095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0602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7243</TotalTime>
  <Words>1548</Words>
  <Application>Microsoft Office PowerPoint</Application>
  <PresentationFormat>Presentación en pantalla (4:3)</PresentationFormat>
  <Paragraphs>319</Paragraphs>
  <Slides>46</Slides>
  <Notes>4</Notes>
  <HiddenSlides>2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46</vt:i4>
      </vt:variant>
    </vt:vector>
  </HeadingPairs>
  <TitlesOfParts>
    <vt:vector size="48" baseType="lpstr">
      <vt:lpstr>Tema de Office</vt:lpstr>
      <vt:lpstr>1_Tema de Office</vt:lpstr>
      <vt:lpstr> Arquitectura de procesadores Cortex-M de ARM</vt:lpstr>
      <vt:lpstr>Objetivos:</vt:lpstr>
      <vt:lpstr>Bibliografía recomendada:</vt:lpstr>
      <vt:lpstr>Agenda</vt:lpstr>
      <vt:lpstr>ARM Ltd</vt:lpstr>
      <vt:lpstr>ARM</vt:lpstr>
      <vt:lpstr>Presentación de PowerPoint</vt:lpstr>
      <vt:lpstr>Empresas titulares de licencias ARM</vt:lpstr>
      <vt:lpstr>Evolución de arquitecturas ARM</vt:lpstr>
      <vt:lpstr>Evolución de arquitecturas ARM</vt:lpstr>
      <vt:lpstr>Procesadores CORTEX</vt:lpstr>
      <vt:lpstr>Desempeño relativo</vt:lpstr>
      <vt:lpstr>Familia Cortex</vt:lpstr>
      <vt:lpstr>Cortex-M0</vt:lpstr>
      <vt:lpstr>Cortex-M3</vt:lpstr>
      <vt:lpstr>Cortex-M4</vt:lpstr>
      <vt:lpstr>Cortex M3 / M4</vt:lpstr>
      <vt:lpstr>Que es el ISA (Instruction Set Architecture)?</vt:lpstr>
      <vt:lpstr>Modelo de programación Cortex M</vt:lpstr>
      <vt:lpstr>CPSR (APSR + EPSR + IPSR)</vt:lpstr>
      <vt:lpstr>CPSR</vt:lpstr>
      <vt:lpstr>Tipos de datos:</vt:lpstr>
      <vt:lpstr>Presentación de PowerPoint</vt:lpstr>
      <vt:lpstr>Uso del barrel shifter</vt:lpstr>
      <vt:lpstr>Set de instrucciones </vt:lpstr>
      <vt:lpstr>Condicionales </vt:lpstr>
      <vt:lpstr>Para que?</vt:lpstr>
      <vt:lpstr>Presentación de PowerPoint</vt:lpstr>
      <vt:lpstr>Presentación de PowerPoint</vt:lpstr>
      <vt:lpstr>Presentación de PowerPoint</vt:lpstr>
      <vt:lpstr>Expansión de Thumb a ARM</vt:lpstr>
      <vt:lpstr>Expansión de 16 a 32 bits</vt:lpstr>
      <vt:lpstr>Thumb 2 </vt:lpstr>
      <vt:lpstr>Ejecución condicional en Thumb -2 </vt:lpstr>
      <vt:lpstr>Performance - Thumb 2</vt:lpstr>
      <vt:lpstr>U.A.L (Unified Assembly Language)</vt:lpstr>
      <vt:lpstr>Modos de direccionamiento</vt:lpstr>
      <vt:lpstr>Modelo de programación Cortex 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Ejemplo: Copiar bloque de memoria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Ciclo de charlas:  Arquitectura de procesadores Cortex-M de ARM </dc:title>
  <dc:creator>EFilomena</dc:creator>
  <cp:lastModifiedBy>EFilomena</cp:lastModifiedBy>
  <cp:revision>43</cp:revision>
  <dcterms:created xsi:type="dcterms:W3CDTF">2014-10-06T18:36:38Z</dcterms:created>
  <dcterms:modified xsi:type="dcterms:W3CDTF">2015-09-19T12:05:36Z</dcterms:modified>
</cp:coreProperties>
</file>